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2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08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CB1950-EBE5-4CB4-AD73-EE29C76E58F6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F9CFE4-0F66-477C-8815-E76784620D0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9CFE4-0F66-477C-8815-E76784620D0B}" type="slidenum">
              <a:rPr lang="en-CA" smtClean="0"/>
              <a:pPr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9CFE4-0F66-477C-8815-E76784620D0B}" type="slidenum">
              <a:rPr lang="en-CA" smtClean="0"/>
              <a:pPr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9CFE4-0F66-477C-8815-E76784620D0B}" type="slidenum">
              <a:rPr lang="en-CA" smtClean="0"/>
              <a:pPr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9CFE4-0F66-477C-8815-E76784620D0B}" type="slidenum">
              <a:rPr lang="en-CA" smtClean="0"/>
              <a:pPr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9CFE4-0F66-477C-8815-E76784620D0B}" type="slidenum">
              <a:rPr lang="en-CA" smtClean="0"/>
              <a:pPr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9CFE4-0F66-477C-8815-E76784620D0B}" type="slidenum">
              <a:rPr lang="en-CA" smtClean="0"/>
              <a:pPr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9CFE4-0F66-477C-8815-E76784620D0B}" type="slidenum">
              <a:rPr lang="en-CA" smtClean="0"/>
              <a:pPr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9CFE4-0F66-477C-8815-E76784620D0B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9CFE4-0F66-477C-8815-E76784620D0B}" type="slidenum">
              <a:rPr lang="en-CA" smtClean="0"/>
              <a:pPr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C21F12F-B7B3-4CDA-B840-64501D619BAD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39272B5-6391-4ED6-AB8F-72F3974986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F12F-B7B3-4CDA-B840-64501D619BAD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272B5-6391-4ED6-AB8F-72F3974986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F12F-B7B3-4CDA-B840-64501D619BAD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272B5-6391-4ED6-AB8F-72F3974986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C21F12F-B7B3-4CDA-B840-64501D619BAD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39272B5-6391-4ED6-AB8F-72F3974986D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C21F12F-B7B3-4CDA-B840-64501D619BAD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39272B5-6391-4ED6-AB8F-72F3974986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F12F-B7B3-4CDA-B840-64501D619BAD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272B5-6391-4ED6-AB8F-72F3974986D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F12F-B7B3-4CDA-B840-64501D619BAD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272B5-6391-4ED6-AB8F-72F3974986D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C21F12F-B7B3-4CDA-B840-64501D619BAD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39272B5-6391-4ED6-AB8F-72F3974986D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F12F-B7B3-4CDA-B840-64501D619BAD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272B5-6391-4ED6-AB8F-72F3974986DE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C21F12F-B7B3-4CDA-B840-64501D619BAD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39272B5-6391-4ED6-AB8F-72F3974986D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C21F12F-B7B3-4CDA-B840-64501D619BAD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39272B5-6391-4ED6-AB8F-72F3974986DE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C21F12F-B7B3-4CDA-B840-64501D619BAD}" type="datetimeFigureOut">
              <a:rPr lang="en-CA" smtClean="0"/>
              <a:pPr/>
              <a:t>2024-06-02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39272B5-6391-4ED6-AB8F-72F3974986DE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bcmath.ca/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2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34" Type="http://schemas.openxmlformats.org/officeDocument/2006/relationships/oleObject" Target="../embeddings/oleObject16.bin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2.wmf"/><Relationship Id="rId33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image" Target="../media/image14.wmf"/><Relationship Id="rId1" Type="http://schemas.openxmlformats.org/officeDocument/2006/relationships/tags" Target="../tags/tag3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1.bin"/><Relationship Id="rId32" Type="http://schemas.openxmlformats.org/officeDocument/2006/relationships/oleObject" Target="../embeddings/oleObject15.bin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image" Target="../media/image11.wmf"/><Relationship Id="rId28" Type="http://schemas.openxmlformats.org/officeDocument/2006/relationships/oleObject" Target="../embeddings/oleObject13.bin"/><Relationship Id="rId36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31" Type="http://schemas.openxmlformats.org/officeDocument/2006/relationships/image" Target="../media/image15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3.wmf"/><Relationship Id="rId30" Type="http://schemas.openxmlformats.org/officeDocument/2006/relationships/oleObject" Target="../embeddings/oleObject14.bin"/><Relationship Id="rId35" Type="http://schemas.openxmlformats.org/officeDocument/2006/relationships/image" Target="../media/image17.wmf"/><Relationship Id="rId8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hyperlink" Target="http://www.bcmath.ca/" TargetMode="Externa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7.bin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3.wmf"/><Relationship Id="rId18" Type="http://schemas.openxmlformats.org/officeDocument/2006/relationships/oleObject" Target="../embeddings/oleObject25.bin"/><Relationship Id="rId26" Type="http://schemas.openxmlformats.org/officeDocument/2006/relationships/oleObject" Target="../embeddings/oleObject29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27.wmf"/><Relationship Id="rId34" Type="http://schemas.openxmlformats.org/officeDocument/2006/relationships/oleObject" Target="../embeddings/oleObject33.bin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2.bin"/><Relationship Id="rId17" Type="http://schemas.openxmlformats.org/officeDocument/2006/relationships/image" Target="../media/image25.wmf"/><Relationship Id="rId25" Type="http://schemas.openxmlformats.org/officeDocument/2006/relationships/image" Target="../media/image29.wmf"/><Relationship Id="rId33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4.bin"/><Relationship Id="rId20" Type="http://schemas.openxmlformats.org/officeDocument/2006/relationships/oleObject" Target="../embeddings/oleObject26.bin"/><Relationship Id="rId29" Type="http://schemas.openxmlformats.org/officeDocument/2006/relationships/image" Target="../media/image31.wmf"/><Relationship Id="rId1" Type="http://schemas.openxmlformats.org/officeDocument/2006/relationships/tags" Target="../tags/tag5.xml"/><Relationship Id="rId6" Type="http://schemas.openxmlformats.org/officeDocument/2006/relationships/oleObject" Target="../embeddings/oleObject19.bin"/><Relationship Id="rId11" Type="http://schemas.openxmlformats.org/officeDocument/2006/relationships/image" Target="../media/image22.wmf"/><Relationship Id="rId24" Type="http://schemas.openxmlformats.org/officeDocument/2006/relationships/oleObject" Target="../embeddings/oleObject28.bin"/><Relationship Id="rId32" Type="http://schemas.openxmlformats.org/officeDocument/2006/relationships/oleObject" Target="../embeddings/oleObject32.bin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23" Type="http://schemas.openxmlformats.org/officeDocument/2006/relationships/image" Target="../media/image28.wmf"/><Relationship Id="rId28" Type="http://schemas.openxmlformats.org/officeDocument/2006/relationships/oleObject" Target="../embeddings/oleObject30.bin"/><Relationship Id="rId36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21.bin"/><Relationship Id="rId19" Type="http://schemas.openxmlformats.org/officeDocument/2006/relationships/image" Target="../media/image26.wmf"/><Relationship Id="rId31" Type="http://schemas.openxmlformats.org/officeDocument/2006/relationships/image" Target="../media/image32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3.bin"/><Relationship Id="rId22" Type="http://schemas.openxmlformats.org/officeDocument/2006/relationships/oleObject" Target="../embeddings/oleObject27.bin"/><Relationship Id="rId27" Type="http://schemas.openxmlformats.org/officeDocument/2006/relationships/image" Target="../media/image30.wmf"/><Relationship Id="rId30" Type="http://schemas.openxmlformats.org/officeDocument/2006/relationships/oleObject" Target="../embeddings/oleObject31.bin"/><Relationship Id="rId35" Type="http://schemas.openxmlformats.org/officeDocument/2006/relationships/image" Target="../media/image34.wmf"/><Relationship Id="rId8" Type="http://schemas.openxmlformats.org/officeDocument/2006/relationships/oleObject" Target="../embeddings/oleObject2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39.wmf"/><Relationship Id="rId18" Type="http://schemas.openxmlformats.org/officeDocument/2006/relationships/oleObject" Target="../embeddings/oleObject41.bin"/><Relationship Id="rId26" Type="http://schemas.openxmlformats.org/officeDocument/2006/relationships/oleObject" Target="../embeddings/oleObject45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42.wmf"/><Relationship Id="rId7" Type="http://schemas.openxmlformats.org/officeDocument/2006/relationships/image" Target="../media/image36.wmf"/><Relationship Id="rId12" Type="http://schemas.openxmlformats.org/officeDocument/2006/relationships/oleObject" Target="../embeddings/oleObject38.bin"/><Relationship Id="rId17" Type="http://schemas.openxmlformats.org/officeDocument/2006/relationships/image" Target="../media/image41.wmf"/><Relationship Id="rId25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0.bin"/><Relationship Id="rId20" Type="http://schemas.openxmlformats.org/officeDocument/2006/relationships/oleObject" Target="../embeddings/oleObject42.bin"/><Relationship Id="rId29" Type="http://schemas.openxmlformats.org/officeDocument/2006/relationships/image" Target="../media/image46.wmf"/><Relationship Id="rId1" Type="http://schemas.openxmlformats.org/officeDocument/2006/relationships/tags" Target="../tags/tag6.x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38.wmf"/><Relationship Id="rId24" Type="http://schemas.openxmlformats.org/officeDocument/2006/relationships/oleObject" Target="../embeddings/oleObject44.bin"/><Relationship Id="rId32" Type="http://schemas.openxmlformats.org/officeDocument/2006/relationships/hyperlink" Target="http://www.bcmath.ca/" TargetMode="External"/><Relationship Id="rId5" Type="http://schemas.openxmlformats.org/officeDocument/2006/relationships/image" Target="../media/image35.wmf"/><Relationship Id="rId15" Type="http://schemas.openxmlformats.org/officeDocument/2006/relationships/image" Target="../media/image40.wmf"/><Relationship Id="rId23" Type="http://schemas.openxmlformats.org/officeDocument/2006/relationships/image" Target="../media/image43.wmf"/><Relationship Id="rId28" Type="http://schemas.openxmlformats.org/officeDocument/2006/relationships/oleObject" Target="../embeddings/oleObject46.bin"/><Relationship Id="rId10" Type="http://schemas.openxmlformats.org/officeDocument/2006/relationships/oleObject" Target="../embeddings/oleObject37.bin"/><Relationship Id="rId19" Type="http://schemas.openxmlformats.org/officeDocument/2006/relationships/image" Target="../media/image30.wmf"/><Relationship Id="rId31" Type="http://schemas.openxmlformats.org/officeDocument/2006/relationships/image" Target="../media/image47.wmf"/><Relationship Id="rId4" Type="http://schemas.openxmlformats.org/officeDocument/2006/relationships/oleObject" Target="../embeddings/oleObject34.bin"/><Relationship Id="rId9" Type="http://schemas.openxmlformats.org/officeDocument/2006/relationships/image" Target="../media/image37.wmf"/><Relationship Id="rId14" Type="http://schemas.openxmlformats.org/officeDocument/2006/relationships/oleObject" Target="../embeddings/oleObject39.bin"/><Relationship Id="rId22" Type="http://schemas.openxmlformats.org/officeDocument/2006/relationships/oleObject" Target="../embeddings/oleObject43.bin"/><Relationship Id="rId27" Type="http://schemas.openxmlformats.org/officeDocument/2006/relationships/image" Target="../media/image45.wmf"/><Relationship Id="rId30" Type="http://schemas.openxmlformats.org/officeDocument/2006/relationships/oleObject" Target="../embeddings/oleObject4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49.wmf"/><Relationship Id="rId12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oleObject" Target="../embeddings/oleObject49.bin"/><Relationship Id="rId11" Type="http://schemas.openxmlformats.org/officeDocument/2006/relationships/image" Target="../media/image51.wmf"/><Relationship Id="rId5" Type="http://schemas.openxmlformats.org/officeDocument/2006/relationships/image" Target="../media/image48.wmf"/><Relationship Id="rId10" Type="http://schemas.openxmlformats.org/officeDocument/2006/relationships/oleObject" Target="../embeddings/oleObject51.bin"/><Relationship Id="rId4" Type="http://schemas.openxmlformats.org/officeDocument/2006/relationships/oleObject" Target="../embeddings/oleObject48.bin"/><Relationship Id="rId9" Type="http://schemas.openxmlformats.org/officeDocument/2006/relationships/image" Target="../media/image5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56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53.wmf"/><Relationship Id="rId12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6" Type="http://schemas.openxmlformats.org/officeDocument/2006/relationships/hyperlink" Target="http://www.bcmath.ca/" TargetMode="External"/><Relationship Id="rId1" Type="http://schemas.openxmlformats.org/officeDocument/2006/relationships/tags" Target="../tags/tag8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55.wmf"/><Relationship Id="rId5" Type="http://schemas.openxmlformats.org/officeDocument/2006/relationships/image" Target="../media/image52.wmf"/><Relationship Id="rId15" Type="http://schemas.openxmlformats.org/officeDocument/2006/relationships/image" Target="../media/image57.wmf"/><Relationship Id="rId10" Type="http://schemas.openxmlformats.org/officeDocument/2006/relationships/oleObject" Target="../embeddings/oleObject55.bin"/><Relationship Id="rId4" Type="http://schemas.openxmlformats.org/officeDocument/2006/relationships/oleObject" Target="../embeddings/oleObject52.bin"/><Relationship Id="rId9" Type="http://schemas.openxmlformats.org/officeDocument/2006/relationships/image" Target="../media/image54.wmf"/><Relationship Id="rId14" Type="http://schemas.openxmlformats.org/officeDocument/2006/relationships/oleObject" Target="../embeddings/oleObject5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hyperlink" Target="http://www.bcmath.ca/" TargetMode="Externa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58.bin"/></Relationships>
</file>

<file path=ppt/slides/_rels/slide9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2.wmf"/><Relationship Id="rId18" Type="http://schemas.openxmlformats.org/officeDocument/2006/relationships/oleObject" Target="../embeddings/oleObject66.bin"/><Relationship Id="rId26" Type="http://schemas.openxmlformats.org/officeDocument/2006/relationships/oleObject" Target="../embeddings/oleObject70.bin"/><Relationship Id="rId39" Type="http://schemas.openxmlformats.org/officeDocument/2006/relationships/image" Target="../media/image75.wmf"/><Relationship Id="rId21" Type="http://schemas.openxmlformats.org/officeDocument/2006/relationships/image" Target="../media/image66.wmf"/><Relationship Id="rId34" Type="http://schemas.openxmlformats.org/officeDocument/2006/relationships/oleObject" Target="../embeddings/oleObject74.bin"/><Relationship Id="rId42" Type="http://schemas.openxmlformats.org/officeDocument/2006/relationships/hyperlink" Target="http://www.bcmath.ca/" TargetMode="External"/><Relationship Id="rId7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5.bin"/><Relationship Id="rId20" Type="http://schemas.openxmlformats.org/officeDocument/2006/relationships/oleObject" Target="../embeddings/oleObject67.bin"/><Relationship Id="rId29" Type="http://schemas.openxmlformats.org/officeDocument/2006/relationships/image" Target="../media/image70.wmf"/><Relationship Id="rId41" Type="http://schemas.openxmlformats.org/officeDocument/2006/relationships/image" Target="../media/image76.wmf"/><Relationship Id="rId1" Type="http://schemas.openxmlformats.org/officeDocument/2006/relationships/tags" Target="../tags/tag10.xml"/><Relationship Id="rId6" Type="http://schemas.openxmlformats.org/officeDocument/2006/relationships/oleObject" Target="../embeddings/oleObject60.bin"/><Relationship Id="rId11" Type="http://schemas.openxmlformats.org/officeDocument/2006/relationships/image" Target="../media/image61.wmf"/><Relationship Id="rId24" Type="http://schemas.openxmlformats.org/officeDocument/2006/relationships/oleObject" Target="../embeddings/oleObject69.bin"/><Relationship Id="rId32" Type="http://schemas.openxmlformats.org/officeDocument/2006/relationships/oleObject" Target="../embeddings/oleObject73.bin"/><Relationship Id="rId37" Type="http://schemas.openxmlformats.org/officeDocument/2006/relationships/image" Target="../media/image74.wmf"/><Relationship Id="rId40" Type="http://schemas.openxmlformats.org/officeDocument/2006/relationships/oleObject" Target="../embeddings/oleObject77.bin"/><Relationship Id="rId5" Type="http://schemas.openxmlformats.org/officeDocument/2006/relationships/image" Target="../media/image58.wmf"/><Relationship Id="rId15" Type="http://schemas.openxmlformats.org/officeDocument/2006/relationships/image" Target="../media/image63.wmf"/><Relationship Id="rId23" Type="http://schemas.openxmlformats.org/officeDocument/2006/relationships/image" Target="../media/image67.wmf"/><Relationship Id="rId28" Type="http://schemas.openxmlformats.org/officeDocument/2006/relationships/oleObject" Target="../embeddings/oleObject71.bin"/><Relationship Id="rId36" Type="http://schemas.openxmlformats.org/officeDocument/2006/relationships/oleObject" Target="../embeddings/oleObject75.bin"/><Relationship Id="rId10" Type="http://schemas.openxmlformats.org/officeDocument/2006/relationships/oleObject" Target="../embeddings/oleObject62.bin"/><Relationship Id="rId19" Type="http://schemas.openxmlformats.org/officeDocument/2006/relationships/image" Target="../media/image65.wmf"/><Relationship Id="rId31" Type="http://schemas.openxmlformats.org/officeDocument/2006/relationships/image" Target="../media/image71.wmf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0.wmf"/><Relationship Id="rId14" Type="http://schemas.openxmlformats.org/officeDocument/2006/relationships/oleObject" Target="../embeddings/oleObject64.bin"/><Relationship Id="rId22" Type="http://schemas.openxmlformats.org/officeDocument/2006/relationships/oleObject" Target="../embeddings/oleObject68.bin"/><Relationship Id="rId27" Type="http://schemas.openxmlformats.org/officeDocument/2006/relationships/image" Target="../media/image69.wmf"/><Relationship Id="rId30" Type="http://schemas.openxmlformats.org/officeDocument/2006/relationships/oleObject" Target="../embeddings/oleObject72.bin"/><Relationship Id="rId35" Type="http://schemas.openxmlformats.org/officeDocument/2006/relationships/image" Target="../media/image73.wmf"/><Relationship Id="rId8" Type="http://schemas.openxmlformats.org/officeDocument/2006/relationships/oleObject" Target="../embeddings/oleObject61.bin"/><Relationship Id="rId3" Type="http://schemas.openxmlformats.org/officeDocument/2006/relationships/notesSlide" Target="../notesSlides/notesSlide9.xml"/><Relationship Id="rId12" Type="http://schemas.openxmlformats.org/officeDocument/2006/relationships/oleObject" Target="../embeddings/oleObject63.bin"/><Relationship Id="rId17" Type="http://schemas.openxmlformats.org/officeDocument/2006/relationships/image" Target="../media/image64.wmf"/><Relationship Id="rId25" Type="http://schemas.openxmlformats.org/officeDocument/2006/relationships/image" Target="../media/image68.wmf"/><Relationship Id="rId33" Type="http://schemas.openxmlformats.org/officeDocument/2006/relationships/image" Target="../media/image72.wmf"/><Relationship Id="rId38" Type="http://schemas.openxmlformats.org/officeDocument/2006/relationships/oleObject" Target="../embeddings/oleObject7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Section 7.4 </a:t>
            </a:r>
            <a:br>
              <a:rPr lang="en-CA" dirty="0"/>
            </a:br>
            <a:r>
              <a:rPr lang="en-CA" dirty="0"/>
              <a:t>Shortest Distance Between Lines and Points</a:t>
            </a:r>
          </a:p>
        </p:txBody>
      </p:sp>
      <p:sp>
        <p:nvSpPr>
          <p:cNvPr id="15363" name="Subtitle 2"/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4"/>
              </a:rPr>
              <a:t>www.BCMath.ca</a:t>
            </a:r>
            <a:r>
              <a:rPr lang="en-US" sz="1000" dirty="0"/>
              <a:t> </a:t>
            </a: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6" name="Title 1"/>
          <p:cNvSpPr>
            <a:spLocks noGrp="1"/>
          </p:cNvSpPr>
          <p:nvPr>
            <p:ph type="title"/>
          </p:nvPr>
        </p:nvSpPr>
        <p:spPr bwMode="auto">
          <a:xfrm>
            <a:off x="220663" y="211138"/>
            <a:ext cx="8659812" cy="528637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CA" sz="2200" cap="none"/>
              <a:t>I) REVIEW: HOW TO FIND THE ALTITUDE OF A TRIANGLE</a:t>
            </a:r>
          </a:p>
        </p:txBody>
      </p:sp>
      <p:sp>
        <p:nvSpPr>
          <p:cNvPr id="6" name="Right Triangle 5"/>
          <p:cNvSpPr/>
          <p:nvPr/>
        </p:nvSpPr>
        <p:spPr>
          <a:xfrm>
            <a:off x="833438" y="1439863"/>
            <a:ext cx="2286000" cy="1428750"/>
          </a:xfrm>
          <a:prstGeom prst="rtTriangle">
            <a:avLst/>
          </a:prstGeom>
          <a:solidFill>
            <a:srgbClr val="00B0F0">
              <a:alpha val="32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" name="Right Triangle 6"/>
          <p:cNvSpPr/>
          <p:nvPr/>
        </p:nvSpPr>
        <p:spPr>
          <a:xfrm>
            <a:off x="3762375" y="1439863"/>
            <a:ext cx="2286000" cy="1428750"/>
          </a:xfrm>
          <a:prstGeom prst="rtTriangle">
            <a:avLst/>
          </a:prstGeom>
          <a:solidFill>
            <a:srgbClr val="00B0F0">
              <a:alpha val="32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547688" y="3489325"/>
          <a:ext cx="247967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98320" imgH="431640" progId="Equation.DSMT4">
                  <p:embed/>
                </p:oleObj>
              </mc:Choice>
              <mc:Fallback>
                <p:oleObj name="Equation" r:id="rId4" imgW="1498320" imgH="43164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3489325"/>
                        <a:ext cx="2479675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ight Triangle 7"/>
          <p:cNvSpPr/>
          <p:nvPr/>
        </p:nvSpPr>
        <p:spPr>
          <a:xfrm rot="8854365">
            <a:off x="3752850" y="1441450"/>
            <a:ext cx="2286000" cy="1428750"/>
          </a:xfrm>
          <a:prstGeom prst="rtTriangle">
            <a:avLst/>
          </a:prstGeom>
          <a:solidFill>
            <a:srgbClr val="00B0F0">
              <a:alpha val="32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10" name="Straight Arrow Connector 9"/>
          <p:cNvCxnSpPr>
            <a:stCxn id="6" idx="2"/>
          </p:cNvCxnSpPr>
          <p:nvPr/>
        </p:nvCxnSpPr>
        <p:spPr>
          <a:xfrm rot="5400000" flipH="1" flipV="1">
            <a:off x="654844" y="2047082"/>
            <a:ext cx="1000125" cy="642937"/>
          </a:xfrm>
          <a:prstGeom prst="straightConnector1">
            <a:avLst/>
          </a:prstGeom>
          <a:ln w="28575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155700" y="2190750"/>
          <a:ext cx="4286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280" imgH="164880" progId="Equation.DSMT4">
                  <p:embed/>
                </p:oleObj>
              </mc:Choice>
              <mc:Fallback>
                <p:oleObj name="Equation" r:id="rId6" imgW="152280" imgH="164880" progId="Equation.DSMT4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2190750"/>
                        <a:ext cx="428625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060950" y="1401763"/>
          <a:ext cx="4286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2280" imgH="164880" progId="Equation.DSMT4">
                  <p:embed/>
                </p:oleObj>
              </mc:Choice>
              <mc:Fallback>
                <p:oleObj name="Equation" r:id="rId8" imgW="152280" imgH="164880" progId="Equation.DSMT4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0950" y="1401763"/>
                        <a:ext cx="428625" cy="466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 rot="16200000" flipH="1">
            <a:off x="4852987" y="1547813"/>
            <a:ext cx="1198563" cy="1588"/>
          </a:xfrm>
          <a:prstGeom prst="straightConnector1">
            <a:avLst/>
          </a:prstGeom>
          <a:ln w="28575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96863" y="1931988"/>
          <a:ext cx="534987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40" imgH="177480" progId="Equation.DSMT4">
                  <p:embed/>
                </p:oleObj>
              </mc:Choice>
              <mc:Fallback>
                <p:oleObj name="Equation" r:id="rId10" imgW="190440" imgH="177480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863" y="1931988"/>
                        <a:ext cx="534987" cy="503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546225" y="2909888"/>
          <a:ext cx="4921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5640" imgH="164880" progId="Equation.DSMT4">
                  <p:embed/>
                </p:oleObj>
              </mc:Choice>
              <mc:Fallback>
                <p:oleObj name="Equation" r:id="rId12" imgW="215640" imgH="164880" progId="Equation.DSMT4">
                  <p:embed/>
                  <p:pic>
                    <p:nvPicPr>
                      <p:cNvPr id="10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6225" y="2909888"/>
                        <a:ext cx="492125" cy="382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rot="10800000">
            <a:off x="1225550" y="1917700"/>
            <a:ext cx="139700" cy="106363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1197769" y="1778794"/>
            <a:ext cx="176212" cy="12065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5454650" y="1939925"/>
            <a:ext cx="188913" cy="2047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379913" y="2238375"/>
          <a:ext cx="136525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25480" imgH="203040" progId="Equation.DSMT4">
                  <p:embed/>
                </p:oleObj>
              </mc:Choice>
              <mc:Fallback>
                <p:oleObj name="Equation" r:id="rId14" imgW="825480" imgH="203040" progId="Equation.DSMT4">
                  <p:embed/>
                  <p:pic>
                    <p:nvPicPr>
                      <p:cNvPr id="10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9913" y="2238375"/>
                        <a:ext cx="136525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525838" y="3382963"/>
          <a:ext cx="2857500" cy="757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726920" imgH="457200" progId="Equation.DSMT4">
                  <p:embed/>
                </p:oleObj>
              </mc:Choice>
              <mc:Fallback>
                <p:oleObj name="Equation" r:id="rId16" imgW="1726920" imgH="457200" progId="Equation.DSMT4">
                  <p:embed/>
                  <p:pic>
                    <p:nvPicPr>
                      <p:cNvPr id="10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25838" y="3382963"/>
                        <a:ext cx="2857500" cy="757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1577975" y="4386263"/>
          <a:ext cx="1827213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04840" imgH="215640" progId="Equation.DSMT4">
                  <p:embed/>
                </p:oleObj>
              </mc:Choice>
              <mc:Fallback>
                <p:oleObj name="Equation" r:id="rId18" imgW="1104840" imgH="215640" progId="Equation.DSMT4">
                  <p:embed/>
                  <p:pic>
                    <p:nvPicPr>
                      <p:cNvPr id="10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7975" y="4386263"/>
                        <a:ext cx="1827213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3557588" y="4333875"/>
          <a:ext cx="1993900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06360" imgH="253800" progId="Equation.DSMT4">
                  <p:embed/>
                </p:oleObj>
              </mc:Choice>
              <mc:Fallback>
                <p:oleObj name="Equation" r:id="rId20" imgW="1206360" imgH="253800" progId="Equation.DSMT4">
                  <p:embed/>
                  <p:pic>
                    <p:nvPicPr>
                      <p:cNvPr id="10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7588" y="4333875"/>
                        <a:ext cx="1993900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6480175" y="1055688"/>
            <a:ext cx="22479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200">
                <a:solidFill>
                  <a:srgbClr val="FF0000"/>
                </a:solidFill>
                <a:latin typeface="Century Schoolbook" pitchFamily="18" charset="0"/>
              </a:rPr>
              <a:t>Use Pythagoras</a:t>
            </a:r>
          </a:p>
          <a:p>
            <a:r>
              <a:rPr lang="en-CA" sz="2200">
                <a:solidFill>
                  <a:srgbClr val="FF0000"/>
                </a:solidFill>
                <a:latin typeface="Century Schoolbook" pitchFamily="18" charset="0"/>
              </a:rPr>
              <a:t>to find the </a:t>
            </a:r>
            <a:br>
              <a:rPr lang="en-CA" sz="2200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200">
                <a:solidFill>
                  <a:srgbClr val="FF0000"/>
                </a:solidFill>
                <a:latin typeface="Century Schoolbook" pitchFamily="18" charset="0"/>
              </a:rPr>
              <a:t>hypotenuse!</a:t>
            </a:r>
          </a:p>
        </p:txBody>
      </p:sp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1792288" y="1644650"/>
          <a:ext cx="493712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15640" imgH="177480" progId="Equation.DSMT4">
                  <p:embed/>
                </p:oleObj>
              </mc:Choice>
              <mc:Fallback>
                <p:oleObj name="Equation" r:id="rId22" imgW="215640" imgH="177480" progId="Equation.DSMT4">
                  <p:embed/>
                  <p:pic>
                    <p:nvPicPr>
                      <p:cNvPr id="10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2288" y="1644650"/>
                        <a:ext cx="493712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1560513" y="4918075"/>
          <a:ext cx="2100262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269720" imgH="457200" progId="Equation.DSMT4">
                  <p:embed/>
                </p:oleObj>
              </mc:Choice>
              <mc:Fallback>
                <p:oleObj name="Equation" r:id="rId24" imgW="1269720" imgH="457200" progId="Equation.DSMT4">
                  <p:embed/>
                  <p:pic>
                    <p:nvPicPr>
                      <p:cNvPr id="103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0513" y="4918075"/>
                        <a:ext cx="2100262" cy="757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1579563" y="5848350"/>
          <a:ext cx="1071562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647640" imgH="431640" progId="Equation.DSMT4">
                  <p:embed/>
                </p:oleObj>
              </mc:Choice>
              <mc:Fallback>
                <p:oleObj name="Equation" r:id="rId26" imgW="647640" imgH="431640" progId="Equation.DSMT4">
                  <p:embed/>
                  <p:pic>
                    <p:nvPicPr>
                      <p:cNvPr id="103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9563" y="5848350"/>
                        <a:ext cx="1071562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2732088" y="6053138"/>
          <a:ext cx="1533525" cy="29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27000" imgH="177480" progId="Equation.DSMT4">
                  <p:embed/>
                </p:oleObj>
              </mc:Choice>
              <mc:Fallback>
                <p:oleObj name="Equation" r:id="rId28" imgW="927000" imgH="177480" progId="Equation.DSMT4">
                  <p:embed/>
                  <p:pic>
                    <p:nvPicPr>
                      <p:cNvPr id="103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2088" y="6053138"/>
                        <a:ext cx="1533525" cy="293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386388" y="5056188"/>
            <a:ext cx="289560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200">
                <a:solidFill>
                  <a:srgbClr val="FF0000"/>
                </a:solidFill>
                <a:latin typeface="Century Schoolbook" pitchFamily="18" charset="0"/>
              </a:rPr>
              <a:t>The altitude of the </a:t>
            </a:r>
            <a:br>
              <a:rPr lang="en-CA" sz="2200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200">
                <a:solidFill>
                  <a:srgbClr val="FF0000"/>
                </a:solidFill>
                <a:latin typeface="Century Schoolbook" pitchFamily="18" charset="0"/>
              </a:rPr>
              <a:t>triangle is 9.23 units</a:t>
            </a:r>
          </a:p>
        </p:txBody>
      </p:sp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5794375" y="1092200"/>
          <a:ext cx="401638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90440" imgH="177480" progId="Equation.DSMT4">
                  <p:embed/>
                </p:oleObj>
              </mc:Choice>
              <mc:Fallback>
                <p:oleObj name="Equation" r:id="rId30" imgW="190440" imgH="177480" progId="Equation.DSMT4">
                  <p:embed/>
                  <p:pic>
                    <p:nvPicPr>
                      <p:cNvPr id="103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75" y="1092200"/>
                        <a:ext cx="401638" cy="377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4284663" y="1060450"/>
          <a:ext cx="41275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215640" imgH="164880" progId="Equation.DSMT4">
                  <p:embed/>
                </p:oleObj>
              </mc:Choice>
              <mc:Fallback>
                <p:oleObj name="Equation" r:id="rId32" imgW="215640" imgH="164880" progId="Equation.DSMT4">
                  <p:embed/>
                  <p:pic>
                    <p:nvPicPr>
                      <p:cNvPr id="104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1060450"/>
                        <a:ext cx="412750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>
          <a:off x="5770563" y="2206625"/>
          <a:ext cx="436562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215640" imgH="177480" progId="Equation.DSMT4">
                  <p:embed/>
                </p:oleObj>
              </mc:Choice>
              <mc:Fallback>
                <p:oleObj name="Equation" r:id="rId34" imgW="215640" imgH="177480" progId="Equation.DSMT4">
                  <p:embed/>
                  <p:pic>
                    <p:nvPicPr>
                      <p:cNvPr id="104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0563" y="2206625"/>
                        <a:ext cx="436562" cy="365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6"/>
              </a:rPr>
              <a:t>www.BCMath.ca</a:t>
            </a:r>
            <a:r>
              <a:rPr lang="en-US" sz="1000" dirty="0"/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8880000">
                                      <p:cBhvr>
                                        <p:cTn id="4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7" grpId="1" animBg="1"/>
      <p:bldP spid="7" grpId="2" animBg="1"/>
      <p:bldP spid="8" grpId="0" animBg="1"/>
      <p:bldP spid="24" grpId="0" animBg="1"/>
      <p:bldP spid="29" grpId="0"/>
      <p:bldP spid="3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043863" cy="65405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CA" sz="2200" cap="none"/>
              <a:t>I) SHORTEST DISTANCE BETWEEN A LINE &amp; A 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27125"/>
            <a:ext cx="7900988" cy="906463"/>
          </a:xfrm>
        </p:spPr>
        <p:txBody>
          <a:bodyPr/>
          <a:lstStyle/>
          <a:p>
            <a:pPr eaLnBrk="1" hangingPunct="1"/>
            <a:r>
              <a:rPr lang="en-CA"/>
              <a:t>The shortest distance between a line and a point is always perpendicular to the line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30238" y="2427288"/>
            <a:ext cx="4967287" cy="1073150"/>
          </a:xfrm>
          <a:prstGeom prst="line">
            <a:avLst/>
          </a:prstGeom>
          <a:ln w="349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4148138" y="2508250"/>
            <a:ext cx="69850" cy="80963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9" name="Straight Connector 8"/>
          <p:cNvCxnSpPr/>
          <p:nvPr/>
        </p:nvCxnSpPr>
        <p:spPr>
          <a:xfrm rot="5400000" flipH="1" flipV="1">
            <a:off x="3815557" y="2821781"/>
            <a:ext cx="582612" cy="1111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395913" y="3471863"/>
            <a:ext cx="666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entury Schoolbook" pitchFamily="18" charset="0"/>
              </a:rPr>
              <a:t>Line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591175" y="1901825"/>
            <a:ext cx="757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entury Schoolbook" pitchFamily="18" charset="0"/>
              </a:rPr>
              <a:t>Point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821488" y="2327275"/>
            <a:ext cx="11842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entury Schoolbook" pitchFamily="18" charset="0"/>
              </a:rPr>
              <a:t>Shortest</a:t>
            </a:r>
            <a:br>
              <a:rPr lang="en-CA">
                <a:latin typeface="Century Schoolbook" pitchFamily="18" charset="0"/>
              </a:rPr>
            </a:br>
            <a:r>
              <a:rPr lang="en-CA">
                <a:latin typeface="Century Schoolbook" pitchFamily="18" charset="0"/>
              </a:rPr>
              <a:t> Distance</a:t>
            </a:r>
          </a:p>
        </p:txBody>
      </p:sp>
      <p:cxnSp>
        <p:nvCxnSpPr>
          <p:cNvPr id="15" name="Shape 14"/>
          <p:cNvCxnSpPr>
            <a:stCxn id="12" idx="1"/>
            <a:endCxn id="6" idx="7"/>
          </p:cNvCxnSpPr>
          <p:nvPr/>
        </p:nvCxnSpPr>
        <p:spPr>
          <a:xfrm rot="10800000" flipV="1">
            <a:off x="4208463" y="2087563"/>
            <a:ext cx="1382712" cy="431800"/>
          </a:xfrm>
          <a:prstGeom prst="curvedConnector2">
            <a:avLst/>
          </a:prstGeom>
          <a:ln w="254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 15"/>
          <p:cNvSpPr/>
          <p:nvPr/>
        </p:nvSpPr>
        <p:spPr>
          <a:xfrm flipH="1">
            <a:off x="4130675" y="2365375"/>
            <a:ext cx="2647950" cy="441325"/>
          </a:xfrm>
          <a:custGeom>
            <a:avLst/>
            <a:gdLst>
              <a:gd name="connsiteX0" fmla="*/ 0 w 961697"/>
              <a:gd name="connsiteY0" fmla="*/ 202324 h 549165"/>
              <a:gd name="connsiteX1" fmla="*/ 394138 w 961697"/>
              <a:gd name="connsiteY1" fmla="*/ 28903 h 549165"/>
              <a:gd name="connsiteX2" fmla="*/ 472965 w 961697"/>
              <a:gd name="connsiteY2" fmla="*/ 375744 h 549165"/>
              <a:gd name="connsiteX3" fmla="*/ 961697 w 961697"/>
              <a:gd name="connsiteY3" fmla="*/ 549165 h 549165"/>
              <a:gd name="connsiteX4" fmla="*/ 961697 w 961697"/>
              <a:gd name="connsiteY4" fmla="*/ 549165 h 549165"/>
              <a:gd name="connsiteX5" fmla="*/ 961697 w 961697"/>
              <a:gd name="connsiteY5" fmla="*/ 549165 h 5491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61697" h="549165">
                <a:moveTo>
                  <a:pt x="0" y="202324"/>
                </a:moveTo>
                <a:cubicBezTo>
                  <a:pt x="157655" y="101162"/>
                  <a:pt x="315311" y="0"/>
                  <a:pt x="394138" y="28903"/>
                </a:cubicBezTo>
                <a:cubicBezTo>
                  <a:pt x="472965" y="57806"/>
                  <a:pt x="378372" y="289034"/>
                  <a:pt x="472965" y="375744"/>
                </a:cubicBezTo>
                <a:cubicBezTo>
                  <a:pt x="567558" y="462454"/>
                  <a:pt x="961697" y="549165"/>
                  <a:pt x="961697" y="549165"/>
                </a:cubicBezTo>
                <a:lnTo>
                  <a:pt x="961697" y="549165"/>
                </a:lnTo>
                <a:lnTo>
                  <a:pt x="961697" y="549165"/>
                </a:lnTo>
              </a:path>
            </a:pathLst>
          </a:custGeom>
          <a:ln>
            <a:solidFill>
              <a:srgbClr val="00206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18" name="Straight Connector 17"/>
          <p:cNvCxnSpPr/>
          <p:nvPr/>
        </p:nvCxnSpPr>
        <p:spPr>
          <a:xfrm>
            <a:off x="3881438" y="2905125"/>
            <a:ext cx="209550" cy="523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3761581" y="2999582"/>
            <a:ext cx="219075" cy="396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2"/>
          <p:cNvSpPr txBox="1">
            <a:spLocks/>
          </p:cNvSpPr>
          <p:nvPr/>
        </p:nvSpPr>
        <p:spPr bwMode="auto">
          <a:xfrm>
            <a:off x="436563" y="3881438"/>
            <a:ext cx="8440737" cy="156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</a:pPr>
            <a:r>
              <a:rPr lang="en-CA" sz="2200">
                <a:latin typeface="Century Schoolbook" pitchFamily="18" charset="0"/>
              </a:rPr>
              <a:t>Create a Right Triangle using the point and line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</a:pPr>
            <a:r>
              <a:rPr lang="en-CA" sz="2200">
                <a:latin typeface="Century Schoolbook" pitchFamily="18" charset="0"/>
              </a:rPr>
              <a:t>Find the “Base”, “Height”, and “Hypotenuse” of the Triangle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</a:pPr>
            <a:r>
              <a:rPr lang="en-CA" sz="2200">
                <a:latin typeface="Century Schoolbook" pitchFamily="18" charset="0"/>
              </a:rPr>
              <a:t>The Shortest Distance Formula: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</a:pPr>
            <a:endParaRPr lang="en-CA" sz="2400">
              <a:latin typeface="Century Schoolbook" pitchFamily="18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rot="16200000" flipH="1" flipV="1">
            <a:off x="3840163" y="2847975"/>
            <a:ext cx="690562" cy="14288"/>
          </a:xfrm>
          <a:prstGeom prst="line">
            <a:avLst/>
          </a:prstGeom>
          <a:ln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 flipV="1">
            <a:off x="1371600" y="2551113"/>
            <a:ext cx="2800350" cy="3175"/>
          </a:xfrm>
          <a:prstGeom prst="line">
            <a:avLst/>
          </a:prstGeom>
          <a:ln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ight Triangle 38"/>
          <p:cNvSpPr/>
          <p:nvPr/>
        </p:nvSpPr>
        <p:spPr>
          <a:xfrm flipH="1" flipV="1">
            <a:off x="1344613" y="2565400"/>
            <a:ext cx="2838450" cy="628650"/>
          </a:xfrm>
          <a:prstGeom prst="rtTriangle">
            <a:avLst/>
          </a:prstGeom>
          <a:solidFill>
            <a:srgbClr val="00B0F0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2636838" y="2149475"/>
            <a:ext cx="7016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entury Schoolbook" pitchFamily="18" charset="0"/>
              </a:rPr>
              <a:t>Base</a:t>
            </a: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2063750" y="2954338"/>
            <a:ext cx="14589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entury Schoolbook" pitchFamily="18" charset="0"/>
              </a:rPr>
              <a:t>Hypotenuse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176713" y="2760663"/>
            <a:ext cx="9191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entury Schoolbook" pitchFamily="18" charset="0"/>
              </a:rPr>
              <a:t>Height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3889375" y="2606675"/>
            <a:ext cx="3079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i="1">
                <a:latin typeface="Century Schoolbook" pitchFamily="18" charset="0"/>
              </a:rPr>
              <a:t>x</a:t>
            </a:r>
          </a:p>
        </p:txBody>
      </p:sp>
      <p:graphicFrame>
        <p:nvGraphicFramePr>
          <p:cNvPr id="44" name="Object 2"/>
          <p:cNvGraphicFramePr>
            <a:graphicFrameLocks noChangeAspect="1"/>
          </p:cNvGraphicFramePr>
          <p:nvPr/>
        </p:nvGraphicFramePr>
        <p:xfrm>
          <a:off x="2127250" y="5299075"/>
          <a:ext cx="4486275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98600" imgH="457200" progId="Equation.DSMT4">
                  <p:embed/>
                </p:oleObj>
              </mc:Choice>
              <mc:Fallback>
                <p:oleObj name="Equation" r:id="rId4" imgW="2298600" imgH="457200" progId="Equation.DSMT4">
                  <p:embed/>
                  <p:pic>
                    <p:nvPicPr>
                      <p:cNvPr id="4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5299075"/>
                        <a:ext cx="4486275" cy="8921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3" name="Straight Connector 22"/>
          <p:cNvCxnSpPr/>
          <p:nvPr/>
        </p:nvCxnSpPr>
        <p:spPr>
          <a:xfrm>
            <a:off x="1295400" y="2692400"/>
            <a:ext cx="2898775" cy="619125"/>
          </a:xfrm>
          <a:prstGeom prst="line">
            <a:avLst/>
          </a:prstGeom>
          <a:ln w="34925">
            <a:solidFill>
              <a:srgbClr val="0070C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6"/>
              </a:rPr>
              <a:t>www.BCMath.ca</a:t>
            </a:r>
            <a:r>
              <a:rPr lang="en-US" sz="1000" dirty="0"/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11" grpId="0"/>
      <p:bldP spid="12" grpId="0"/>
      <p:bldP spid="13" grpId="0"/>
      <p:bldP spid="16" grpId="0" animBg="1"/>
      <p:bldP spid="39" grpId="0" animBg="1"/>
      <p:bldP spid="40" grpId="0"/>
      <p:bldP spid="41" grpId="0"/>
      <p:bldP spid="42" grpId="0"/>
      <p:bldP spid="4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00"/>
          <p:cNvGrpSpPr>
            <a:grpSpLocks noChangeAspect="1"/>
          </p:cNvGrpSpPr>
          <p:nvPr/>
        </p:nvGrpSpPr>
        <p:grpSpPr bwMode="auto">
          <a:xfrm>
            <a:off x="171450" y="1135063"/>
            <a:ext cx="6038850" cy="5014912"/>
            <a:chOff x="-192" y="705"/>
            <a:chExt cx="3372" cy="2910"/>
          </a:xfrm>
        </p:grpSpPr>
        <p:sp>
          <p:nvSpPr>
            <p:cNvPr id="4152" name="AutoShape 299"/>
            <p:cNvSpPr>
              <a:spLocks noChangeAspect="1" noChangeArrowheads="1" noTextEdit="1"/>
            </p:cNvSpPr>
            <p:nvPr/>
          </p:nvSpPr>
          <p:spPr bwMode="auto">
            <a:xfrm>
              <a:off x="-192" y="705"/>
              <a:ext cx="3372" cy="29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53" name="Rectangle 301"/>
            <p:cNvSpPr>
              <a:spLocks noChangeArrowheads="1"/>
            </p:cNvSpPr>
            <p:nvPr/>
          </p:nvSpPr>
          <p:spPr bwMode="auto">
            <a:xfrm>
              <a:off x="-189" y="711"/>
              <a:ext cx="3366" cy="2898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154" name="Line 302"/>
            <p:cNvSpPr>
              <a:spLocks noChangeShapeType="1"/>
            </p:cNvSpPr>
            <p:nvPr/>
          </p:nvSpPr>
          <p:spPr bwMode="auto">
            <a:xfrm flipV="1">
              <a:off x="9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55" name="Line 303"/>
            <p:cNvSpPr>
              <a:spLocks noChangeShapeType="1"/>
            </p:cNvSpPr>
            <p:nvPr/>
          </p:nvSpPr>
          <p:spPr bwMode="auto">
            <a:xfrm flipV="1">
              <a:off x="12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56" name="Line 304"/>
            <p:cNvSpPr>
              <a:spLocks noChangeShapeType="1"/>
            </p:cNvSpPr>
            <p:nvPr/>
          </p:nvSpPr>
          <p:spPr bwMode="auto">
            <a:xfrm flipV="1">
              <a:off x="404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57" name="Line 305"/>
            <p:cNvSpPr>
              <a:spLocks noChangeShapeType="1"/>
            </p:cNvSpPr>
            <p:nvPr/>
          </p:nvSpPr>
          <p:spPr bwMode="auto">
            <a:xfrm flipV="1">
              <a:off x="407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58" name="Line 306"/>
            <p:cNvSpPr>
              <a:spLocks noChangeShapeType="1"/>
            </p:cNvSpPr>
            <p:nvPr/>
          </p:nvSpPr>
          <p:spPr bwMode="auto">
            <a:xfrm flipV="1">
              <a:off x="602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59" name="Line 307"/>
            <p:cNvSpPr>
              <a:spLocks noChangeShapeType="1"/>
            </p:cNvSpPr>
            <p:nvPr/>
          </p:nvSpPr>
          <p:spPr bwMode="auto">
            <a:xfrm flipV="1">
              <a:off x="605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0" name="Line 308"/>
            <p:cNvSpPr>
              <a:spLocks noChangeShapeType="1"/>
            </p:cNvSpPr>
            <p:nvPr/>
          </p:nvSpPr>
          <p:spPr bwMode="auto">
            <a:xfrm flipV="1">
              <a:off x="799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1" name="Line 309"/>
            <p:cNvSpPr>
              <a:spLocks noChangeShapeType="1"/>
            </p:cNvSpPr>
            <p:nvPr/>
          </p:nvSpPr>
          <p:spPr bwMode="auto">
            <a:xfrm flipV="1">
              <a:off x="802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2" name="Line 310"/>
            <p:cNvSpPr>
              <a:spLocks noChangeShapeType="1"/>
            </p:cNvSpPr>
            <p:nvPr/>
          </p:nvSpPr>
          <p:spPr bwMode="auto">
            <a:xfrm flipV="1">
              <a:off x="997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3" name="Line 311"/>
            <p:cNvSpPr>
              <a:spLocks noChangeShapeType="1"/>
            </p:cNvSpPr>
            <p:nvPr/>
          </p:nvSpPr>
          <p:spPr bwMode="auto">
            <a:xfrm flipV="1">
              <a:off x="1000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4" name="Line 312"/>
            <p:cNvSpPr>
              <a:spLocks noChangeShapeType="1"/>
            </p:cNvSpPr>
            <p:nvPr/>
          </p:nvSpPr>
          <p:spPr bwMode="auto">
            <a:xfrm flipV="1">
              <a:off x="1194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5" name="Line 313"/>
            <p:cNvSpPr>
              <a:spLocks noChangeShapeType="1"/>
            </p:cNvSpPr>
            <p:nvPr/>
          </p:nvSpPr>
          <p:spPr bwMode="auto">
            <a:xfrm flipV="1">
              <a:off x="1198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6" name="Line 314"/>
            <p:cNvSpPr>
              <a:spLocks noChangeShapeType="1"/>
            </p:cNvSpPr>
            <p:nvPr/>
          </p:nvSpPr>
          <p:spPr bwMode="auto">
            <a:xfrm flipV="1">
              <a:off x="1392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7" name="Line 315"/>
            <p:cNvSpPr>
              <a:spLocks noChangeShapeType="1"/>
            </p:cNvSpPr>
            <p:nvPr/>
          </p:nvSpPr>
          <p:spPr bwMode="auto">
            <a:xfrm flipV="1">
              <a:off x="1395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8" name="Line 316"/>
            <p:cNvSpPr>
              <a:spLocks noChangeShapeType="1"/>
            </p:cNvSpPr>
            <p:nvPr/>
          </p:nvSpPr>
          <p:spPr bwMode="auto">
            <a:xfrm flipV="1">
              <a:off x="1589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69" name="Line 317"/>
            <p:cNvSpPr>
              <a:spLocks noChangeShapeType="1"/>
            </p:cNvSpPr>
            <p:nvPr/>
          </p:nvSpPr>
          <p:spPr bwMode="auto">
            <a:xfrm flipV="1">
              <a:off x="1593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0" name="Line 318"/>
            <p:cNvSpPr>
              <a:spLocks noChangeShapeType="1"/>
            </p:cNvSpPr>
            <p:nvPr/>
          </p:nvSpPr>
          <p:spPr bwMode="auto">
            <a:xfrm flipV="1">
              <a:off x="1787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1" name="Line 319"/>
            <p:cNvSpPr>
              <a:spLocks noChangeShapeType="1"/>
            </p:cNvSpPr>
            <p:nvPr/>
          </p:nvSpPr>
          <p:spPr bwMode="auto">
            <a:xfrm flipV="1">
              <a:off x="1790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2" name="Line 320"/>
            <p:cNvSpPr>
              <a:spLocks noChangeShapeType="1"/>
            </p:cNvSpPr>
            <p:nvPr/>
          </p:nvSpPr>
          <p:spPr bwMode="auto">
            <a:xfrm flipV="1">
              <a:off x="1985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3" name="Line 321"/>
            <p:cNvSpPr>
              <a:spLocks noChangeShapeType="1"/>
            </p:cNvSpPr>
            <p:nvPr/>
          </p:nvSpPr>
          <p:spPr bwMode="auto">
            <a:xfrm flipV="1">
              <a:off x="1988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4" name="Line 322"/>
            <p:cNvSpPr>
              <a:spLocks noChangeShapeType="1"/>
            </p:cNvSpPr>
            <p:nvPr/>
          </p:nvSpPr>
          <p:spPr bwMode="auto">
            <a:xfrm flipV="1">
              <a:off x="2182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5" name="Line 323"/>
            <p:cNvSpPr>
              <a:spLocks noChangeShapeType="1"/>
            </p:cNvSpPr>
            <p:nvPr/>
          </p:nvSpPr>
          <p:spPr bwMode="auto">
            <a:xfrm flipV="1">
              <a:off x="2186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6" name="Line 324"/>
            <p:cNvSpPr>
              <a:spLocks noChangeShapeType="1"/>
            </p:cNvSpPr>
            <p:nvPr/>
          </p:nvSpPr>
          <p:spPr bwMode="auto">
            <a:xfrm flipV="1">
              <a:off x="2380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7" name="Line 325"/>
            <p:cNvSpPr>
              <a:spLocks noChangeShapeType="1"/>
            </p:cNvSpPr>
            <p:nvPr/>
          </p:nvSpPr>
          <p:spPr bwMode="auto">
            <a:xfrm flipV="1">
              <a:off x="2383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8" name="Line 326"/>
            <p:cNvSpPr>
              <a:spLocks noChangeShapeType="1"/>
            </p:cNvSpPr>
            <p:nvPr/>
          </p:nvSpPr>
          <p:spPr bwMode="auto">
            <a:xfrm flipV="1">
              <a:off x="2577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79" name="Line 327"/>
            <p:cNvSpPr>
              <a:spLocks noChangeShapeType="1"/>
            </p:cNvSpPr>
            <p:nvPr/>
          </p:nvSpPr>
          <p:spPr bwMode="auto">
            <a:xfrm flipV="1">
              <a:off x="2581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0" name="Line 328"/>
            <p:cNvSpPr>
              <a:spLocks noChangeShapeType="1"/>
            </p:cNvSpPr>
            <p:nvPr/>
          </p:nvSpPr>
          <p:spPr bwMode="auto">
            <a:xfrm flipV="1">
              <a:off x="2775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1" name="Line 329"/>
            <p:cNvSpPr>
              <a:spLocks noChangeShapeType="1"/>
            </p:cNvSpPr>
            <p:nvPr/>
          </p:nvSpPr>
          <p:spPr bwMode="auto">
            <a:xfrm flipV="1">
              <a:off x="2778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2" name="Line 330"/>
            <p:cNvSpPr>
              <a:spLocks noChangeShapeType="1"/>
            </p:cNvSpPr>
            <p:nvPr/>
          </p:nvSpPr>
          <p:spPr bwMode="auto">
            <a:xfrm flipV="1">
              <a:off x="2973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3" name="Line 331"/>
            <p:cNvSpPr>
              <a:spLocks noChangeShapeType="1"/>
            </p:cNvSpPr>
            <p:nvPr/>
          </p:nvSpPr>
          <p:spPr bwMode="auto">
            <a:xfrm flipV="1">
              <a:off x="2976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4" name="Line 332"/>
            <p:cNvSpPr>
              <a:spLocks noChangeShapeType="1"/>
            </p:cNvSpPr>
            <p:nvPr/>
          </p:nvSpPr>
          <p:spPr bwMode="auto">
            <a:xfrm>
              <a:off x="-185" y="3375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5" name="Line 333"/>
            <p:cNvSpPr>
              <a:spLocks noChangeShapeType="1"/>
            </p:cNvSpPr>
            <p:nvPr/>
          </p:nvSpPr>
          <p:spPr bwMode="auto">
            <a:xfrm>
              <a:off x="-185" y="3381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6" name="Line 334"/>
            <p:cNvSpPr>
              <a:spLocks noChangeShapeType="1"/>
            </p:cNvSpPr>
            <p:nvPr/>
          </p:nvSpPr>
          <p:spPr bwMode="auto">
            <a:xfrm>
              <a:off x="-185" y="3153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7" name="Line 335"/>
            <p:cNvSpPr>
              <a:spLocks noChangeShapeType="1"/>
            </p:cNvSpPr>
            <p:nvPr/>
          </p:nvSpPr>
          <p:spPr bwMode="auto">
            <a:xfrm>
              <a:off x="-185" y="3159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8" name="Line 336"/>
            <p:cNvSpPr>
              <a:spLocks noChangeShapeType="1"/>
            </p:cNvSpPr>
            <p:nvPr/>
          </p:nvSpPr>
          <p:spPr bwMode="auto">
            <a:xfrm>
              <a:off x="-185" y="2931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89" name="Line 337"/>
            <p:cNvSpPr>
              <a:spLocks noChangeShapeType="1"/>
            </p:cNvSpPr>
            <p:nvPr/>
          </p:nvSpPr>
          <p:spPr bwMode="auto">
            <a:xfrm>
              <a:off x="-185" y="2937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90" name="Line 338"/>
            <p:cNvSpPr>
              <a:spLocks noChangeShapeType="1"/>
            </p:cNvSpPr>
            <p:nvPr/>
          </p:nvSpPr>
          <p:spPr bwMode="auto">
            <a:xfrm>
              <a:off x="-185" y="2709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91" name="Line 339"/>
            <p:cNvSpPr>
              <a:spLocks noChangeShapeType="1"/>
            </p:cNvSpPr>
            <p:nvPr/>
          </p:nvSpPr>
          <p:spPr bwMode="auto">
            <a:xfrm>
              <a:off x="-185" y="2715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92" name="Line 340"/>
            <p:cNvSpPr>
              <a:spLocks noChangeShapeType="1"/>
            </p:cNvSpPr>
            <p:nvPr/>
          </p:nvSpPr>
          <p:spPr bwMode="auto">
            <a:xfrm>
              <a:off x="-185" y="2487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93" name="Line 341"/>
            <p:cNvSpPr>
              <a:spLocks noChangeShapeType="1"/>
            </p:cNvSpPr>
            <p:nvPr/>
          </p:nvSpPr>
          <p:spPr bwMode="auto">
            <a:xfrm>
              <a:off x="-185" y="2493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94" name="Line 342"/>
            <p:cNvSpPr>
              <a:spLocks noChangeShapeType="1"/>
            </p:cNvSpPr>
            <p:nvPr/>
          </p:nvSpPr>
          <p:spPr bwMode="auto">
            <a:xfrm>
              <a:off x="-185" y="2265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95" name="Line 343"/>
            <p:cNvSpPr>
              <a:spLocks noChangeShapeType="1"/>
            </p:cNvSpPr>
            <p:nvPr/>
          </p:nvSpPr>
          <p:spPr bwMode="auto">
            <a:xfrm>
              <a:off x="-185" y="2271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96" name="Line 344"/>
            <p:cNvSpPr>
              <a:spLocks noChangeShapeType="1"/>
            </p:cNvSpPr>
            <p:nvPr/>
          </p:nvSpPr>
          <p:spPr bwMode="auto">
            <a:xfrm>
              <a:off x="-185" y="2043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97" name="Line 345"/>
            <p:cNvSpPr>
              <a:spLocks noChangeShapeType="1"/>
            </p:cNvSpPr>
            <p:nvPr/>
          </p:nvSpPr>
          <p:spPr bwMode="auto">
            <a:xfrm>
              <a:off x="-185" y="2049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98" name="Line 346"/>
            <p:cNvSpPr>
              <a:spLocks noChangeShapeType="1"/>
            </p:cNvSpPr>
            <p:nvPr/>
          </p:nvSpPr>
          <p:spPr bwMode="auto">
            <a:xfrm>
              <a:off x="-185" y="1599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199" name="Line 347"/>
            <p:cNvSpPr>
              <a:spLocks noChangeShapeType="1"/>
            </p:cNvSpPr>
            <p:nvPr/>
          </p:nvSpPr>
          <p:spPr bwMode="auto">
            <a:xfrm>
              <a:off x="-185" y="1605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00" name="Line 348"/>
            <p:cNvSpPr>
              <a:spLocks noChangeShapeType="1"/>
            </p:cNvSpPr>
            <p:nvPr/>
          </p:nvSpPr>
          <p:spPr bwMode="auto">
            <a:xfrm>
              <a:off x="-185" y="1377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01" name="Line 349"/>
            <p:cNvSpPr>
              <a:spLocks noChangeShapeType="1"/>
            </p:cNvSpPr>
            <p:nvPr/>
          </p:nvSpPr>
          <p:spPr bwMode="auto">
            <a:xfrm>
              <a:off x="-185" y="1383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02" name="Line 350"/>
            <p:cNvSpPr>
              <a:spLocks noChangeShapeType="1"/>
            </p:cNvSpPr>
            <p:nvPr/>
          </p:nvSpPr>
          <p:spPr bwMode="auto">
            <a:xfrm>
              <a:off x="-185" y="1155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03" name="Line 351"/>
            <p:cNvSpPr>
              <a:spLocks noChangeShapeType="1"/>
            </p:cNvSpPr>
            <p:nvPr/>
          </p:nvSpPr>
          <p:spPr bwMode="auto">
            <a:xfrm>
              <a:off x="-185" y="1161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04" name="Line 352"/>
            <p:cNvSpPr>
              <a:spLocks noChangeShapeType="1"/>
            </p:cNvSpPr>
            <p:nvPr/>
          </p:nvSpPr>
          <p:spPr bwMode="auto">
            <a:xfrm>
              <a:off x="-185" y="933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05" name="Line 353"/>
            <p:cNvSpPr>
              <a:spLocks noChangeShapeType="1"/>
            </p:cNvSpPr>
            <p:nvPr/>
          </p:nvSpPr>
          <p:spPr bwMode="auto">
            <a:xfrm>
              <a:off x="-185" y="939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06" name="Line 354"/>
            <p:cNvSpPr>
              <a:spLocks noChangeShapeType="1"/>
            </p:cNvSpPr>
            <p:nvPr/>
          </p:nvSpPr>
          <p:spPr bwMode="auto">
            <a:xfrm>
              <a:off x="-185" y="1815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07" name="Line 355"/>
            <p:cNvSpPr>
              <a:spLocks noChangeShapeType="1"/>
            </p:cNvSpPr>
            <p:nvPr/>
          </p:nvSpPr>
          <p:spPr bwMode="auto">
            <a:xfrm>
              <a:off x="-185" y="1821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08" name="Line 356"/>
            <p:cNvSpPr>
              <a:spLocks noChangeShapeType="1"/>
            </p:cNvSpPr>
            <p:nvPr/>
          </p:nvSpPr>
          <p:spPr bwMode="auto">
            <a:xfrm>
              <a:off x="-185" y="1827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09" name="Line 357"/>
            <p:cNvSpPr>
              <a:spLocks noChangeShapeType="1"/>
            </p:cNvSpPr>
            <p:nvPr/>
          </p:nvSpPr>
          <p:spPr bwMode="auto">
            <a:xfrm>
              <a:off x="-185" y="1833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10" name="Rectangle 358"/>
            <p:cNvSpPr>
              <a:spLocks noChangeArrowheads="1"/>
            </p:cNvSpPr>
            <p:nvPr/>
          </p:nvSpPr>
          <p:spPr bwMode="auto">
            <a:xfrm>
              <a:off x="3108" y="1635"/>
              <a:ext cx="56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211" name="Freeform 359"/>
            <p:cNvSpPr>
              <a:spLocks/>
            </p:cNvSpPr>
            <p:nvPr/>
          </p:nvSpPr>
          <p:spPr bwMode="auto">
            <a:xfrm>
              <a:off x="3140" y="1773"/>
              <a:ext cx="30" cy="108"/>
            </a:xfrm>
            <a:custGeom>
              <a:avLst/>
              <a:gdLst>
                <a:gd name="T0" fmla="*/ 0 w 30"/>
                <a:gd name="T1" fmla="*/ 0 h 108"/>
                <a:gd name="T2" fmla="*/ 30 w 30"/>
                <a:gd name="T3" fmla="*/ 54 h 108"/>
                <a:gd name="T4" fmla="*/ 0 w 30"/>
                <a:gd name="T5" fmla="*/ 108 h 108"/>
                <a:gd name="T6" fmla="*/ 0 w 30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"/>
                <a:gd name="T13" fmla="*/ 0 h 108"/>
                <a:gd name="T14" fmla="*/ 30 w 30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" h="108">
                  <a:moveTo>
                    <a:pt x="0" y="0"/>
                  </a:moveTo>
                  <a:lnTo>
                    <a:pt x="30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212" name="Line 360"/>
            <p:cNvSpPr>
              <a:spLocks noChangeShapeType="1"/>
            </p:cNvSpPr>
            <p:nvPr/>
          </p:nvSpPr>
          <p:spPr bwMode="auto">
            <a:xfrm flipV="1">
              <a:off x="203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13" name="Line 361"/>
            <p:cNvSpPr>
              <a:spLocks noChangeShapeType="1"/>
            </p:cNvSpPr>
            <p:nvPr/>
          </p:nvSpPr>
          <p:spPr bwMode="auto">
            <a:xfrm flipV="1">
              <a:off x="206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14" name="Line 362"/>
            <p:cNvSpPr>
              <a:spLocks noChangeShapeType="1"/>
            </p:cNvSpPr>
            <p:nvPr/>
          </p:nvSpPr>
          <p:spPr bwMode="auto">
            <a:xfrm flipV="1">
              <a:off x="210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15" name="Line 363"/>
            <p:cNvSpPr>
              <a:spLocks noChangeShapeType="1"/>
            </p:cNvSpPr>
            <p:nvPr/>
          </p:nvSpPr>
          <p:spPr bwMode="auto">
            <a:xfrm flipV="1">
              <a:off x="213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16" name="Rectangle 364"/>
            <p:cNvSpPr>
              <a:spLocks noChangeArrowheads="1"/>
            </p:cNvSpPr>
            <p:nvPr/>
          </p:nvSpPr>
          <p:spPr bwMode="auto">
            <a:xfrm>
              <a:off x="249" y="699"/>
              <a:ext cx="56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4217" name="Freeform 365"/>
            <p:cNvSpPr>
              <a:spLocks/>
            </p:cNvSpPr>
            <p:nvPr/>
          </p:nvSpPr>
          <p:spPr bwMode="auto">
            <a:xfrm>
              <a:off x="180" y="717"/>
              <a:ext cx="59" cy="54"/>
            </a:xfrm>
            <a:custGeom>
              <a:avLst/>
              <a:gdLst>
                <a:gd name="T0" fmla="*/ 0 w 59"/>
                <a:gd name="T1" fmla="*/ 54 h 54"/>
                <a:gd name="T2" fmla="*/ 30 w 59"/>
                <a:gd name="T3" fmla="*/ 0 h 54"/>
                <a:gd name="T4" fmla="*/ 59 w 59"/>
                <a:gd name="T5" fmla="*/ 54 h 54"/>
                <a:gd name="T6" fmla="*/ 0 w 59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54"/>
                <a:gd name="T14" fmla="*/ 59 w 59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54">
                  <a:moveTo>
                    <a:pt x="0" y="54"/>
                  </a:moveTo>
                  <a:lnTo>
                    <a:pt x="30" y="0"/>
                  </a:lnTo>
                  <a:lnTo>
                    <a:pt x="59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218" name="Rectangle 366"/>
            <p:cNvSpPr>
              <a:spLocks noChangeArrowheads="1"/>
            </p:cNvSpPr>
            <p:nvPr/>
          </p:nvSpPr>
          <p:spPr bwMode="auto">
            <a:xfrm>
              <a:off x="-189" y="711"/>
              <a:ext cx="3366" cy="2898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4219" name="Line 367"/>
            <p:cNvSpPr>
              <a:spLocks noChangeShapeType="1"/>
            </p:cNvSpPr>
            <p:nvPr/>
          </p:nvSpPr>
          <p:spPr bwMode="auto">
            <a:xfrm>
              <a:off x="12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20" name="Rectangle 368"/>
            <p:cNvSpPr>
              <a:spLocks noChangeArrowheads="1"/>
            </p:cNvSpPr>
            <p:nvPr/>
          </p:nvSpPr>
          <p:spPr bwMode="auto">
            <a:xfrm>
              <a:off x="-21" y="1863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4221" name="Rectangle 369"/>
            <p:cNvSpPr>
              <a:spLocks noChangeArrowheads="1"/>
            </p:cNvSpPr>
            <p:nvPr/>
          </p:nvSpPr>
          <p:spPr bwMode="auto">
            <a:xfrm>
              <a:off x="223" y="1863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4222" name="Line 370"/>
            <p:cNvSpPr>
              <a:spLocks noChangeShapeType="1"/>
            </p:cNvSpPr>
            <p:nvPr/>
          </p:nvSpPr>
          <p:spPr bwMode="auto">
            <a:xfrm>
              <a:off x="407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23" name="Rectangle 371"/>
            <p:cNvSpPr>
              <a:spLocks noChangeArrowheads="1"/>
            </p:cNvSpPr>
            <p:nvPr/>
          </p:nvSpPr>
          <p:spPr bwMode="auto">
            <a:xfrm>
              <a:off x="411" y="1863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4224" name="Line 372"/>
            <p:cNvSpPr>
              <a:spLocks noChangeShapeType="1"/>
            </p:cNvSpPr>
            <p:nvPr/>
          </p:nvSpPr>
          <p:spPr bwMode="auto">
            <a:xfrm>
              <a:off x="605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25" name="Rectangle 373"/>
            <p:cNvSpPr>
              <a:spLocks noChangeArrowheads="1"/>
            </p:cNvSpPr>
            <p:nvPr/>
          </p:nvSpPr>
          <p:spPr bwMode="auto">
            <a:xfrm>
              <a:off x="608" y="1863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226" name="Line 374"/>
            <p:cNvSpPr>
              <a:spLocks noChangeShapeType="1"/>
            </p:cNvSpPr>
            <p:nvPr/>
          </p:nvSpPr>
          <p:spPr bwMode="auto">
            <a:xfrm>
              <a:off x="802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27" name="Rectangle 375"/>
            <p:cNvSpPr>
              <a:spLocks noChangeArrowheads="1"/>
            </p:cNvSpPr>
            <p:nvPr/>
          </p:nvSpPr>
          <p:spPr bwMode="auto">
            <a:xfrm>
              <a:off x="806" y="1863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4228" name="Line 376"/>
            <p:cNvSpPr>
              <a:spLocks noChangeShapeType="1"/>
            </p:cNvSpPr>
            <p:nvPr/>
          </p:nvSpPr>
          <p:spPr bwMode="auto">
            <a:xfrm>
              <a:off x="1000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29" name="Rectangle 377"/>
            <p:cNvSpPr>
              <a:spLocks noChangeArrowheads="1"/>
            </p:cNvSpPr>
            <p:nvPr/>
          </p:nvSpPr>
          <p:spPr bwMode="auto">
            <a:xfrm>
              <a:off x="1003" y="1863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230" name="Line 378"/>
            <p:cNvSpPr>
              <a:spLocks noChangeShapeType="1"/>
            </p:cNvSpPr>
            <p:nvPr/>
          </p:nvSpPr>
          <p:spPr bwMode="auto">
            <a:xfrm>
              <a:off x="1198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31" name="Rectangle 379"/>
            <p:cNvSpPr>
              <a:spLocks noChangeArrowheads="1"/>
            </p:cNvSpPr>
            <p:nvPr/>
          </p:nvSpPr>
          <p:spPr bwMode="auto">
            <a:xfrm>
              <a:off x="1201" y="1863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4232" name="Line 380"/>
            <p:cNvSpPr>
              <a:spLocks noChangeShapeType="1"/>
            </p:cNvSpPr>
            <p:nvPr/>
          </p:nvSpPr>
          <p:spPr bwMode="auto">
            <a:xfrm>
              <a:off x="1395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33" name="Rectangle 381"/>
            <p:cNvSpPr>
              <a:spLocks noChangeArrowheads="1"/>
            </p:cNvSpPr>
            <p:nvPr/>
          </p:nvSpPr>
          <p:spPr bwMode="auto">
            <a:xfrm>
              <a:off x="1399" y="1863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4234" name="Line 382"/>
            <p:cNvSpPr>
              <a:spLocks noChangeShapeType="1"/>
            </p:cNvSpPr>
            <p:nvPr/>
          </p:nvSpPr>
          <p:spPr bwMode="auto">
            <a:xfrm>
              <a:off x="1593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35" name="Rectangle 383"/>
            <p:cNvSpPr>
              <a:spLocks noChangeArrowheads="1"/>
            </p:cNvSpPr>
            <p:nvPr/>
          </p:nvSpPr>
          <p:spPr bwMode="auto">
            <a:xfrm>
              <a:off x="1596" y="1863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4236" name="Line 384"/>
            <p:cNvSpPr>
              <a:spLocks noChangeShapeType="1"/>
            </p:cNvSpPr>
            <p:nvPr/>
          </p:nvSpPr>
          <p:spPr bwMode="auto">
            <a:xfrm>
              <a:off x="1790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37" name="Rectangle 385"/>
            <p:cNvSpPr>
              <a:spLocks noChangeArrowheads="1"/>
            </p:cNvSpPr>
            <p:nvPr/>
          </p:nvSpPr>
          <p:spPr bwMode="auto">
            <a:xfrm>
              <a:off x="1794" y="1863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4238" name="Line 386"/>
            <p:cNvSpPr>
              <a:spLocks noChangeShapeType="1"/>
            </p:cNvSpPr>
            <p:nvPr/>
          </p:nvSpPr>
          <p:spPr bwMode="auto">
            <a:xfrm>
              <a:off x="1988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39" name="Rectangle 387"/>
            <p:cNvSpPr>
              <a:spLocks noChangeArrowheads="1"/>
            </p:cNvSpPr>
            <p:nvPr/>
          </p:nvSpPr>
          <p:spPr bwMode="auto">
            <a:xfrm>
              <a:off x="1991" y="1863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4240" name="Line 388"/>
            <p:cNvSpPr>
              <a:spLocks noChangeShapeType="1"/>
            </p:cNvSpPr>
            <p:nvPr/>
          </p:nvSpPr>
          <p:spPr bwMode="auto">
            <a:xfrm>
              <a:off x="2186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41" name="Rectangle 389"/>
            <p:cNvSpPr>
              <a:spLocks noChangeArrowheads="1"/>
            </p:cNvSpPr>
            <p:nvPr/>
          </p:nvSpPr>
          <p:spPr bwMode="auto">
            <a:xfrm>
              <a:off x="2153" y="1863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4242" name="Line 390"/>
            <p:cNvSpPr>
              <a:spLocks noChangeShapeType="1"/>
            </p:cNvSpPr>
            <p:nvPr/>
          </p:nvSpPr>
          <p:spPr bwMode="auto">
            <a:xfrm>
              <a:off x="2383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43" name="Rectangle 391"/>
            <p:cNvSpPr>
              <a:spLocks noChangeArrowheads="1"/>
            </p:cNvSpPr>
            <p:nvPr/>
          </p:nvSpPr>
          <p:spPr bwMode="auto">
            <a:xfrm>
              <a:off x="2350" y="1863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11</a:t>
              </a:r>
              <a:endParaRPr lang="en-US"/>
            </a:p>
          </p:txBody>
        </p:sp>
        <p:sp>
          <p:nvSpPr>
            <p:cNvPr id="4244" name="Line 392"/>
            <p:cNvSpPr>
              <a:spLocks noChangeShapeType="1"/>
            </p:cNvSpPr>
            <p:nvPr/>
          </p:nvSpPr>
          <p:spPr bwMode="auto">
            <a:xfrm>
              <a:off x="2581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45" name="Rectangle 393"/>
            <p:cNvSpPr>
              <a:spLocks noChangeArrowheads="1"/>
            </p:cNvSpPr>
            <p:nvPr/>
          </p:nvSpPr>
          <p:spPr bwMode="auto">
            <a:xfrm>
              <a:off x="2548" y="1863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12</a:t>
              </a:r>
              <a:endParaRPr lang="en-US"/>
            </a:p>
          </p:txBody>
        </p:sp>
        <p:sp>
          <p:nvSpPr>
            <p:cNvPr id="4246" name="Line 394"/>
            <p:cNvSpPr>
              <a:spLocks noChangeShapeType="1"/>
            </p:cNvSpPr>
            <p:nvPr/>
          </p:nvSpPr>
          <p:spPr bwMode="auto">
            <a:xfrm>
              <a:off x="2778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47" name="Rectangle 395"/>
            <p:cNvSpPr>
              <a:spLocks noChangeArrowheads="1"/>
            </p:cNvSpPr>
            <p:nvPr/>
          </p:nvSpPr>
          <p:spPr bwMode="auto">
            <a:xfrm>
              <a:off x="2745" y="1863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13</a:t>
              </a:r>
              <a:endParaRPr lang="en-US"/>
            </a:p>
          </p:txBody>
        </p:sp>
        <p:sp>
          <p:nvSpPr>
            <p:cNvPr id="4248" name="Line 396"/>
            <p:cNvSpPr>
              <a:spLocks noChangeShapeType="1"/>
            </p:cNvSpPr>
            <p:nvPr/>
          </p:nvSpPr>
          <p:spPr bwMode="auto">
            <a:xfrm>
              <a:off x="2976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49" name="Rectangle 397"/>
            <p:cNvSpPr>
              <a:spLocks noChangeArrowheads="1"/>
            </p:cNvSpPr>
            <p:nvPr/>
          </p:nvSpPr>
          <p:spPr bwMode="auto">
            <a:xfrm>
              <a:off x="2943" y="1863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14</a:t>
              </a:r>
              <a:endParaRPr lang="en-US"/>
            </a:p>
          </p:txBody>
        </p:sp>
        <p:sp>
          <p:nvSpPr>
            <p:cNvPr id="4250" name="Rectangle 398"/>
            <p:cNvSpPr>
              <a:spLocks noChangeArrowheads="1"/>
            </p:cNvSpPr>
            <p:nvPr/>
          </p:nvSpPr>
          <p:spPr bwMode="auto">
            <a:xfrm>
              <a:off x="124" y="3321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-7</a:t>
              </a:r>
              <a:endParaRPr lang="en-US"/>
            </a:p>
          </p:txBody>
        </p:sp>
        <p:sp>
          <p:nvSpPr>
            <p:cNvPr id="4251" name="Line 399"/>
            <p:cNvSpPr>
              <a:spLocks noChangeShapeType="1"/>
            </p:cNvSpPr>
            <p:nvPr/>
          </p:nvSpPr>
          <p:spPr bwMode="auto">
            <a:xfrm>
              <a:off x="193" y="3381"/>
              <a:ext cx="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52" name="Rectangle 400"/>
            <p:cNvSpPr>
              <a:spLocks noChangeArrowheads="1"/>
            </p:cNvSpPr>
            <p:nvPr/>
          </p:nvSpPr>
          <p:spPr bwMode="auto">
            <a:xfrm>
              <a:off x="124" y="3099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4253" name="Line 401"/>
            <p:cNvSpPr>
              <a:spLocks noChangeShapeType="1"/>
            </p:cNvSpPr>
            <p:nvPr/>
          </p:nvSpPr>
          <p:spPr bwMode="auto">
            <a:xfrm>
              <a:off x="193" y="3159"/>
              <a:ext cx="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54" name="Rectangle 402"/>
            <p:cNvSpPr>
              <a:spLocks noChangeArrowheads="1"/>
            </p:cNvSpPr>
            <p:nvPr/>
          </p:nvSpPr>
          <p:spPr bwMode="auto">
            <a:xfrm>
              <a:off x="124" y="2877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4255" name="Line 403"/>
            <p:cNvSpPr>
              <a:spLocks noChangeShapeType="1"/>
            </p:cNvSpPr>
            <p:nvPr/>
          </p:nvSpPr>
          <p:spPr bwMode="auto">
            <a:xfrm>
              <a:off x="193" y="2937"/>
              <a:ext cx="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56" name="Rectangle 404"/>
            <p:cNvSpPr>
              <a:spLocks noChangeArrowheads="1"/>
            </p:cNvSpPr>
            <p:nvPr/>
          </p:nvSpPr>
          <p:spPr bwMode="auto">
            <a:xfrm>
              <a:off x="124" y="2655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4257" name="Line 405"/>
            <p:cNvSpPr>
              <a:spLocks noChangeShapeType="1"/>
            </p:cNvSpPr>
            <p:nvPr/>
          </p:nvSpPr>
          <p:spPr bwMode="auto">
            <a:xfrm>
              <a:off x="193" y="2715"/>
              <a:ext cx="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58" name="Rectangle 406"/>
            <p:cNvSpPr>
              <a:spLocks noChangeArrowheads="1"/>
            </p:cNvSpPr>
            <p:nvPr/>
          </p:nvSpPr>
          <p:spPr bwMode="auto">
            <a:xfrm>
              <a:off x="124" y="2433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4259" name="Line 407"/>
            <p:cNvSpPr>
              <a:spLocks noChangeShapeType="1"/>
            </p:cNvSpPr>
            <p:nvPr/>
          </p:nvSpPr>
          <p:spPr bwMode="auto">
            <a:xfrm>
              <a:off x="193" y="2493"/>
              <a:ext cx="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60" name="Rectangle 408"/>
            <p:cNvSpPr>
              <a:spLocks noChangeArrowheads="1"/>
            </p:cNvSpPr>
            <p:nvPr/>
          </p:nvSpPr>
          <p:spPr bwMode="auto">
            <a:xfrm>
              <a:off x="124" y="2211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4261" name="Line 409"/>
            <p:cNvSpPr>
              <a:spLocks noChangeShapeType="1"/>
            </p:cNvSpPr>
            <p:nvPr/>
          </p:nvSpPr>
          <p:spPr bwMode="auto">
            <a:xfrm>
              <a:off x="193" y="2271"/>
              <a:ext cx="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62" name="Rectangle 410"/>
            <p:cNvSpPr>
              <a:spLocks noChangeArrowheads="1"/>
            </p:cNvSpPr>
            <p:nvPr/>
          </p:nvSpPr>
          <p:spPr bwMode="auto">
            <a:xfrm>
              <a:off x="124" y="1989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4263" name="Line 411"/>
            <p:cNvSpPr>
              <a:spLocks noChangeShapeType="1"/>
            </p:cNvSpPr>
            <p:nvPr/>
          </p:nvSpPr>
          <p:spPr bwMode="auto">
            <a:xfrm>
              <a:off x="193" y="2049"/>
              <a:ext cx="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64" name="Rectangle 412"/>
            <p:cNvSpPr>
              <a:spLocks noChangeArrowheads="1"/>
            </p:cNvSpPr>
            <p:nvPr/>
          </p:nvSpPr>
          <p:spPr bwMode="auto">
            <a:xfrm>
              <a:off x="157" y="1545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4265" name="Line 413"/>
            <p:cNvSpPr>
              <a:spLocks noChangeShapeType="1"/>
            </p:cNvSpPr>
            <p:nvPr/>
          </p:nvSpPr>
          <p:spPr bwMode="auto">
            <a:xfrm>
              <a:off x="193" y="1605"/>
              <a:ext cx="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66" name="Rectangle 414"/>
            <p:cNvSpPr>
              <a:spLocks noChangeArrowheads="1"/>
            </p:cNvSpPr>
            <p:nvPr/>
          </p:nvSpPr>
          <p:spPr bwMode="auto">
            <a:xfrm>
              <a:off x="157" y="1323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4267" name="Line 415"/>
            <p:cNvSpPr>
              <a:spLocks noChangeShapeType="1"/>
            </p:cNvSpPr>
            <p:nvPr/>
          </p:nvSpPr>
          <p:spPr bwMode="auto">
            <a:xfrm>
              <a:off x="193" y="1383"/>
              <a:ext cx="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68" name="Rectangle 416"/>
            <p:cNvSpPr>
              <a:spLocks noChangeArrowheads="1"/>
            </p:cNvSpPr>
            <p:nvPr/>
          </p:nvSpPr>
          <p:spPr bwMode="auto">
            <a:xfrm>
              <a:off x="157" y="1101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4269" name="Line 417"/>
            <p:cNvSpPr>
              <a:spLocks noChangeShapeType="1"/>
            </p:cNvSpPr>
            <p:nvPr/>
          </p:nvSpPr>
          <p:spPr bwMode="auto">
            <a:xfrm>
              <a:off x="193" y="1161"/>
              <a:ext cx="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70" name="Rectangle 418"/>
            <p:cNvSpPr>
              <a:spLocks noChangeArrowheads="1"/>
            </p:cNvSpPr>
            <p:nvPr/>
          </p:nvSpPr>
          <p:spPr bwMode="auto">
            <a:xfrm>
              <a:off x="157" y="879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4271" name="Line 419"/>
            <p:cNvSpPr>
              <a:spLocks noChangeShapeType="1"/>
            </p:cNvSpPr>
            <p:nvPr/>
          </p:nvSpPr>
          <p:spPr bwMode="auto">
            <a:xfrm>
              <a:off x="193" y="939"/>
              <a:ext cx="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272" name="Rectangle 420"/>
            <p:cNvSpPr>
              <a:spLocks noChangeArrowheads="1"/>
            </p:cNvSpPr>
            <p:nvPr/>
          </p:nvSpPr>
          <p:spPr bwMode="auto">
            <a:xfrm>
              <a:off x="-189" y="711"/>
              <a:ext cx="3366" cy="2898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4115" name="Titl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86836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CA" sz="2300" cap="none"/>
              <a:t>EX: FIND THE SHORTEST DISTANCE FROM THE POINT R(2,2) AND LINE: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4210050" y="688975"/>
          <a:ext cx="179705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74360" imgH="203040" progId="Equation.DSMT4">
                  <p:embed/>
                </p:oleObj>
              </mc:Choice>
              <mc:Fallback>
                <p:oleObj name="Equation" r:id="rId4" imgW="774360" imgH="203040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050" y="688975"/>
                        <a:ext cx="1797050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0" name="TextBox 159"/>
          <p:cNvSpPr txBox="1">
            <a:spLocks noChangeArrowheads="1"/>
          </p:cNvSpPr>
          <p:nvPr/>
        </p:nvSpPr>
        <p:spPr bwMode="auto">
          <a:xfrm>
            <a:off x="6372225" y="1077913"/>
            <a:ext cx="21828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Graph the Point!</a:t>
            </a:r>
          </a:p>
        </p:txBody>
      </p:sp>
      <p:sp>
        <p:nvSpPr>
          <p:cNvPr id="161" name="Oval 160"/>
          <p:cNvSpPr/>
          <p:nvPr/>
        </p:nvSpPr>
        <p:spPr>
          <a:xfrm>
            <a:off x="1543050" y="2252663"/>
            <a:ext cx="101600" cy="968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62" name="Object 159"/>
          <p:cNvGraphicFramePr>
            <a:graphicFrameLocks noChangeAspect="1"/>
          </p:cNvGraphicFramePr>
          <p:nvPr/>
        </p:nvGraphicFramePr>
        <p:xfrm>
          <a:off x="1073150" y="1851025"/>
          <a:ext cx="658813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20560" imgH="253800" progId="Equation.DSMT4">
                  <p:embed/>
                </p:oleObj>
              </mc:Choice>
              <mc:Fallback>
                <p:oleObj name="Equation" r:id="rId6" imgW="520560" imgH="253800" progId="Equation.DSMT4">
                  <p:embed/>
                  <p:pic>
                    <p:nvPicPr>
                      <p:cNvPr id="162" name="Object 1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3150" y="1851025"/>
                        <a:ext cx="658813" cy="3222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2" name="Rectangle 421"/>
          <p:cNvSpPr>
            <a:spLocks noChangeArrowheads="1"/>
          </p:cNvSpPr>
          <p:nvPr/>
        </p:nvSpPr>
        <p:spPr bwMode="auto">
          <a:xfrm>
            <a:off x="6418263" y="1560513"/>
            <a:ext cx="1825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  <a:latin typeface="Century Schoolbook" pitchFamily="18" charset="0"/>
              </a:rPr>
              <a:t>Graph the Line</a:t>
            </a:r>
          </a:p>
        </p:txBody>
      </p:sp>
      <p:graphicFrame>
        <p:nvGraphicFramePr>
          <p:cNvPr id="16805" name="Object 421"/>
          <p:cNvGraphicFramePr>
            <a:graphicFrameLocks noChangeAspect="1"/>
          </p:cNvGraphicFramePr>
          <p:nvPr/>
        </p:nvGraphicFramePr>
        <p:xfrm>
          <a:off x="6511925" y="1952625"/>
          <a:ext cx="1498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74360" imgH="203040" progId="Equation.DSMT4">
                  <p:embed/>
                </p:oleObj>
              </mc:Choice>
              <mc:Fallback>
                <p:oleObj name="Equation" r:id="rId8" imgW="774360" imgH="203040" progId="Equation.DSMT4">
                  <p:embed/>
                  <p:pic>
                    <p:nvPicPr>
                      <p:cNvPr id="16805" name="Object 4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1925" y="1952625"/>
                        <a:ext cx="14986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06" name="Object 422"/>
          <p:cNvGraphicFramePr>
            <a:graphicFrameLocks noChangeAspect="1"/>
          </p:cNvGraphicFramePr>
          <p:nvPr/>
        </p:nvGraphicFramePr>
        <p:xfrm>
          <a:off x="6884988" y="2359025"/>
          <a:ext cx="1644650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65160" imgH="203040" progId="Equation.DSMT4">
                  <p:embed/>
                </p:oleObj>
              </mc:Choice>
              <mc:Fallback>
                <p:oleObj name="Equation" r:id="rId10" imgW="965160" imgH="203040" progId="Equation.DSMT4">
                  <p:embed/>
                  <p:pic>
                    <p:nvPicPr>
                      <p:cNvPr id="16806" name="Object 4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4988" y="2359025"/>
                        <a:ext cx="1644650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07" name="Object 423"/>
          <p:cNvGraphicFramePr>
            <a:graphicFrameLocks noChangeAspect="1"/>
          </p:cNvGraphicFramePr>
          <p:nvPr/>
        </p:nvGraphicFramePr>
        <p:xfrm>
          <a:off x="7207250" y="2638425"/>
          <a:ext cx="1103313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7640" imgH="431640" progId="Equation.DSMT4">
                  <p:embed/>
                </p:oleObj>
              </mc:Choice>
              <mc:Fallback>
                <p:oleObj name="Equation" r:id="rId12" imgW="647640" imgH="431640" progId="Equation.DSMT4">
                  <p:embed/>
                  <p:pic>
                    <p:nvPicPr>
                      <p:cNvPr id="16807" name="Object 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7250" y="2638425"/>
                        <a:ext cx="1103313" cy="738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6" name="Oval 425"/>
          <p:cNvSpPr/>
          <p:nvPr/>
        </p:nvSpPr>
        <p:spPr>
          <a:xfrm>
            <a:off x="835025" y="4930775"/>
            <a:ext cx="101600" cy="96838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428" name="Straight Arrow Connector 427"/>
          <p:cNvCxnSpPr/>
          <p:nvPr/>
        </p:nvCxnSpPr>
        <p:spPr>
          <a:xfrm rot="5400000" flipH="1" flipV="1">
            <a:off x="689769" y="4779169"/>
            <a:ext cx="395288" cy="0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/>
          <p:cNvCxnSpPr/>
          <p:nvPr/>
        </p:nvCxnSpPr>
        <p:spPr>
          <a:xfrm>
            <a:off x="887413" y="4594225"/>
            <a:ext cx="709612" cy="1588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" name="Oval 449"/>
          <p:cNvSpPr/>
          <p:nvPr/>
        </p:nvSpPr>
        <p:spPr>
          <a:xfrm>
            <a:off x="1547813" y="4551363"/>
            <a:ext cx="100012" cy="9683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459" name="Straight Arrow Connector 458"/>
          <p:cNvCxnSpPr/>
          <p:nvPr/>
        </p:nvCxnSpPr>
        <p:spPr>
          <a:xfrm flipV="1">
            <a:off x="177800" y="2084388"/>
            <a:ext cx="6045200" cy="3287712"/>
          </a:xfrm>
          <a:prstGeom prst="straightConnector1">
            <a:avLst/>
          </a:prstGeom>
          <a:ln w="254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0" name="Rectangle 459"/>
          <p:cNvSpPr>
            <a:spLocks noChangeArrowheads="1"/>
          </p:cNvSpPr>
          <p:nvPr/>
        </p:nvSpPr>
        <p:spPr bwMode="auto">
          <a:xfrm>
            <a:off x="6243638" y="3321050"/>
            <a:ext cx="25066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Find the Base &amp;</a:t>
            </a:r>
            <a:br>
              <a:rPr lang="en-CA" sz="2000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Height</a:t>
            </a:r>
          </a:p>
        </p:txBody>
      </p:sp>
      <p:sp>
        <p:nvSpPr>
          <p:cNvPr id="461" name="Right Triangle 460"/>
          <p:cNvSpPr/>
          <p:nvPr/>
        </p:nvSpPr>
        <p:spPr>
          <a:xfrm flipV="1">
            <a:off x="1608138" y="2317750"/>
            <a:ext cx="4240212" cy="2317750"/>
          </a:xfrm>
          <a:prstGeom prst="rtTriangle">
            <a:avLst/>
          </a:prstGeom>
          <a:solidFill>
            <a:srgbClr val="00B0F0">
              <a:alpha val="3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463" name="Straight Arrow Connector 462"/>
          <p:cNvCxnSpPr/>
          <p:nvPr/>
        </p:nvCxnSpPr>
        <p:spPr>
          <a:xfrm>
            <a:off x="1592263" y="2144713"/>
            <a:ext cx="4256087" cy="1587"/>
          </a:xfrm>
          <a:prstGeom prst="straightConnector1">
            <a:avLst/>
          </a:prstGeom>
          <a:ln w="31750">
            <a:solidFill>
              <a:srgbClr val="7030A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4" name="Straight Arrow Connector 463"/>
          <p:cNvCxnSpPr/>
          <p:nvPr/>
        </p:nvCxnSpPr>
        <p:spPr>
          <a:xfrm rot="5400000">
            <a:off x="283369" y="3452019"/>
            <a:ext cx="2301875" cy="1587"/>
          </a:xfrm>
          <a:prstGeom prst="straightConnector1">
            <a:avLst/>
          </a:prstGeom>
          <a:ln w="31750">
            <a:solidFill>
              <a:srgbClr val="7030A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7" name="Object 424"/>
          <p:cNvGraphicFramePr>
            <a:graphicFrameLocks noChangeAspect="1"/>
          </p:cNvGraphicFramePr>
          <p:nvPr/>
        </p:nvGraphicFramePr>
        <p:xfrm>
          <a:off x="2884488" y="1765300"/>
          <a:ext cx="127635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85800" imgH="177480" progId="Equation.DSMT4">
                  <p:embed/>
                </p:oleObj>
              </mc:Choice>
              <mc:Fallback>
                <p:oleObj name="Equation" r:id="rId14" imgW="685800" imgH="177480" progId="Equation.DSMT4">
                  <p:embed/>
                  <p:pic>
                    <p:nvPicPr>
                      <p:cNvPr id="467" name="Object 4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4488" y="1765300"/>
                        <a:ext cx="1276350" cy="3317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09" name="Object 425"/>
          <p:cNvGraphicFramePr>
            <a:graphicFrameLocks noChangeAspect="1"/>
          </p:cNvGraphicFramePr>
          <p:nvPr/>
        </p:nvGraphicFramePr>
        <p:xfrm>
          <a:off x="50800" y="3270250"/>
          <a:ext cx="1417638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61760" imgH="215640" progId="Equation.DSMT4">
                  <p:embed/>
                </p:oleObj>
              </mc:Choice>
              <mc:Fallback>
                <p:oleObj name="Equation" r:id="rId16" imgW="761760" imgH="215640" progId="Equation.DSMT4">
                  <p:embed/>
                  <p:pic>
                    <p:nvPicPr>
                      <p:cNvPr id="16809" name="Object 4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" y="3270250"/>
                        <a:ext cx="1417638" cy="4016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9" name="Rectangle 468"/>
          <p:cNvSpPr>
            <a:spLocks noChangeArrowheads="1"/>
          </p:cNvSpPr>
          <p:nvPr/>
        </p:nvSpPr>
        <p:spPr bwMode="auto">
          <a:xfrm>
            <a:off x="6227763" y="4041775"/>
            <a:ext cx="2759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Find the Hypotenuse</a:t>
            </a:r>
          </a:p>
        </p:txBody>
      </p:sp>
      <p:cxnSp>
        <p:nvCxnSpPr>
          <p:cNvPr id="470" name="Straight Arrow Connector 469"/>
          <p:cNvCxnSpPr/>
          <p:nvPr/>
        </p:nvCxnSpPr>
        <p:spPr>
          <a:xfrm flipV="1">
            <a:off x="1592263" y="2490788"/>
            <a:ext cx="4319587" cy="2365375"/>
          </a:xfrm>
          <a:prstGeom prst="straightConnector1">
            <a:avLst/>
          </a:prstGeom>
          <a:ln w="25400">
            <a:solidFill>
              <a:srgbClr val="7030A0"/>
            </a:solidFill>
            <a:headEnd type="stealth" w="lg" len="lg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810" name="Object 426"/>
          <p:cNvGraphicFramePr>
            <a:graphicFrameLocks noChangeAspect="1"/>
          </p:cNvGraphicFramePr>
          <p:nvPr/>
        </p:nvGraphicFramePr>
        <p:xfrm>
          <a:off x="3805238" y="3581400"/>
          <a:ext cx="153670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25480" imgH="203040" progId="Equation.DSMT4">
                  <p:embed/>
                </p:oleObj>
              </mc:Choice>
              <mc:Fallback>
                <p:oleObj name="Equation" r:id="rId18" imgW="825480" imgH="203040" progId="Equation.DSMT4">
                  <p:embed/>
                  <p:pic>
                    <p:nvPicPr>
                      <p:cNvPr id="16810" name="Object 4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5238" y="3581400"/>
                        <a:ext cx="1536700" cy="3794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11" name="Object 427"/>
          <p:cNvGraphicFramePr>
            <a:graphicFrameLocks noChangeAspect="1"/>
          </p:cNvGraphicFramePr>
          <p:nvPr/>
        </p:nvGraphicFramePr>
        <p:xfrm>
          <a:off x="2157413" y="4841875"/>
          <a:ext cx="17018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14400" imgH="215640" progId="Equation.DSMT4">
                  <p:embed/>
                </p:oleObj>
              </mc:Choice>
              <mc:Fallback>
                <p:oleObj name="Equation" r:id="rId20" imgW="914400" imgH="215640" progId="Equation.DSMT4">
                  <p:embed/>
                  <p:pic>
                    <p:nvPicPr>
                      <p:cNvPr id="16811" name="Object 4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7413" y="4841875"/>
                        <a:ext cx="1701800" cy="4032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12" name="Object 428"/>
          <p:cNvGraphicFramePr>
            <a:graphicFrameLocks noChangeAspect="1"/>
          </p:cNvGraphicFramePr>
          <p:nvPr/>
        </p:nvGraphicFramePr>
        <p:xfrm>
          <a:off x="2127250" y="5308600"/>
          <a:ext cx="118268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634680" imgH="215640" progId="Equation.DSMT4">
                  <p:embed/>
                </p:oleObj>
              </mc:Choice>
              <mc:Fallback>
                <p:oleObj name="Equation" r:id="rId22" imgW="634680" imgH="215640" progId="Equation.DSMT4">
                  <p:embed/>
                  <p:pic>
                    <p:nvPicPr>
                      <p:cNvPr id="16812" name="Object 4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5308600"/>
                        <a:ext cx="1182688" cy="4032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13" name="Object 429"/>
          <p:cNvGraphicFramePr>
            <a:graphicFrameLocks noChangeAspect="1"/>
          </p:cNvGraphicFramePr>
          <p:nvPr/>
        </p:nvGraphicFramePr>
        <p:xfrm>
          <a:off x="2271713" y="5816600"/>
          <a:ext cx="1135062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609480" imgH="241200" progId="Equation.DSMT4">
                  <p:embed/>
                </p:oleObj>
              </mc:Choice>
              <mc:Fallback>
                <p:oleObj name="Equation" r:id="rId24" imgW="609480" imgH="241200" progId="Equation.DSMT4">
                  <p:embed/>
                  <p:pic>
                    <p:nvPicPr>
                      <p:cNvPr id="16813" name="Object 4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713" y="5816600"/>
                        <a:ext cx="1135062" cy="4508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7" name="Rectangle 476"/>
          <p:cNvSpPr>
            <a:spLocks noChangeArrowheads="1"/>
          </p:cNvSpPr>
          <p:nvPr/>
        </p:nvSpPr>
        <p:spPr bwMode="auto">
          <a:xfrm>
            <a:off x="6164263" y="4478338"/>
            <a:ext cx="29797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>
                <a:solidFill>
                  <a:srgbClr val="FF0000"/>
                </a:solidFill>
                <a:latin typeface="Century Schoolbook" pitchFamily="18" charset="0"/>
              </a:rPr>
              <a:t>Find the Shortest</a:t>
            </a:r>
            <a:br>
              <a:rPr lang="en-CA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>
                <a:solidFill>
                  <a:srgbClr val="FF0000"/>
                </a:solidFill>
                <a:latin typeface="Century Schoolbook" pitchFamily="18" charset="0"/>
              </a:rPr>
              <a:t>Distance (Perpendicular)</a:t>
            </a:r>
          </a:p>
        </p:txBody>
      </p:sp>
      <p:cxnSp>
        <p:nvCxnSpPr>
          <p:cNvPr id="479" name="Straight Arrow Connector 478"/>
          <p:cNvCxnSpPr>
            <a:stCxn id="161" idx="0"/>
          </p:cNvCxnSpPr>
          <p:nvPr/>
        </p:nvCxnSpPr>
        <p:spPr>
          <a:xfrm rot="16200000" flipH="1">
            <a:off x="1111250" y="2735263"/>
            <a:ext cx="1830387" cy="865188"/>
          </a:xfrm>
          <a:prstGeom prst="straightConnector1">
            <a:avLst/>
          </a:prstGeom>
          <a:ln w="28575">
            <a:solidFill>
              <a:srgbClr val="0070C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814" name="Object 430"/>
          <p:cNvGraphicFramePr>
            <a:graphicFrameLocks noChangeAspect="1"/>
          </p:cNvGraphicFramePr>
          <p:nvPr/>
        </p:nvGraphicFramePr>
        <p:xfrm>
          <a:off x="4087813" y="4635500"/>
          <a:ext cx="2017712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44520" imgH="457200" progId="Equation.DSMT4">
                  <p:embed/>
                </p:oleObj>
              </mc:Choice>
              <mc:Fallback>
                <p:oleObj name="Equation" r:id="rId26" imgW="1244520" imgH="457200" progId="Equation.DSMT4">
                  <p:embed/>
                  <p:pic>
                    <p:nvPicPr>
                      <p:cNvPr id="16814" name="Object 4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7813" y="4635500"/>
                        <a:ext cx="2017712" cy="7413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15" name="Object 431"/>
          <p:cNvGraphicFramePr>
            <a:graphicFrameLocks noChangeAspect="1"/>
          </p:cNvGraphicFramePr>
          <p:nvPr/>
        </p:nvGraphicFramePr>
        <p:xfrm>
          <a:off x="3941763" y="5324475"/>
          <a:ext cx="1263650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85800" imgH="457200" progId="Equation.DSMT4">
                  <p:embed/>
                </p:oleObj>
              </mc:Choice>
              <mc:Fallback>
                <p:oleObj name="Equation" r:id="rId28" imgW="685800" imgH="457200" progId="Equation.DSMT4">
                  <p:embed/>
                  <p:pic>
                    <p:nvPicPr>
                      <p:cNvPr id="16815" name="Object 4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1763" y="5324475"/>
                        <a:ext cx="1263650" cy="8429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16" name="Object 432"/>
          <p:cNvGraphicFramePr>
            <a:graphicFrameLocks noChangeAspect="1"/>
          </p:cNvGraphicFramePr>
          <p:nvPr/>
        </p:nvGraphicFramePr>
        <p:xfrm>
          <a:off x="5192713" y="5319713"/>
          <a:ext cx="8763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69800" imgH="457200" progId="Equation.DSMT4">
                  <p:embed/>
                </p:oleObj>
              </mc:Choice>
              <mc:Fallback>
                <p:oleObj name="Equation" r:id="rId30" imgW="469800" imgH="457200" progId="Equation.DSMT4">
                  <p:embed/>
                  <p:pic>
                    <p:nvPicPr>
                      <p:cNvPr id="16816" name="Object 4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2713" y="5319713"/>
                        <a:ext cx="876300" cy="8572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17" name="Object 433"/>
          <p:cNvGraphicFramePr>
            <a:graphicFrameLocks noChangeAspect="1"/>
          </p:cNvGraphicFramePr>
          <p:nvPr/>
        </p:nvGraphicFramePr>
        <p:xfrm>
          <a:off x="6051550" y="5549900"/>
          <a:ext cx="2022475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1002960" imgH="177480" progId="Equation.DSMT4">
                  <p:embed/>
                </p:oleObj>
              </mc:Choice>
              <mc:Fallback>
                <p:oleObj name="Equation" r:id="rId32" imgW="1002960" imgH="177480" progId="Equation.DSMT4">
                  <p:embed/>
                  <p:pic>
                    <p:nvPicPr>
                      <p:cNvPr id="16817" name="Object 4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1550" y="5549900"/>
                        <a:ext cx="2022475" cy="3587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4" name="Straight Arrow Connector 173"/>
          <p:cNvCxnSpPr/>
          <p:nvPr/>
        </p:nvCxnSpPr>
        <p:spPr>
          <a:xfrm rot="5400000" flipH="1" flipV="1">
            <a:off x="1393031" y="4394994"/>
            <a:ext cx="395288" cy="0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/>
          <p:nvPr/>
        </p:nvCxnSpPr>
        <p:spPr>
          <a:xfrm>
            <a:off x="1590675" y="4211638"/>
            <a:ext cx="709613" cy="1587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Oval 175"/>
          <p:cNvSpPr/>
          <p:nvPr/>
        </p:nvSpPr>
        <p:spPr>
          <a:xfrm>
            <a:off x="2251075" y="4167188"/>
            <a:ext cx="101600" cy="9683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177" name="Straight Arrow Connector 176"/>
          <p:cNvCxnSpPr/>
          <p:nvPr/>
        </p:nvCxnSpPr>
        <p:spPr>
          <a:xfrm rot="5400000" flipH="1" flipV="1">
            <a:off x="2112962" y="4011613"/>
            <a:ext cx="396875" cy="0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Arrow Connector 177"/>
          <p:cNvCxnSpPr/>
          <p:nvPr/>
        </p:nvCxnSpPr>
        <p:spPr>
          <a:xfrm>
            <a:off x="2311400" y="3827463"/>
            <a:ext cx="709613" cy="1587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Oval 178"/>
          <p:cNvSpPr/>
          <p:nvPr/>
        </p:nvSpPr>
        <p:spPr>
          <a:xfrm>
            <a:off x="2971800" y="3783013"/>
            <a:ext cx="101600" cy="96837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180" name="Straight Arrow Connector 179"/>
          <p:cNvCxnSpPr/>
          <p:nvPr/>
        </p:nvCxnSpPr>
        <p:spPr>
          <a:xfrm rot="5400000" flipH="1" flipV="1">
            <a:off x="2818606" y="3644107"/>
            <a:ext cx="395287" cy="0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Arrow Connector 180"/>
          <p:cNvCxnSpPr/>
          <p:nvPr/>
        </p:nvCxnSpPr>
        <p:spPr>
          <a:xfrm>
            <a:off x="3016250" y="3459163"/>
            <a:ext cx="709613" cy="1587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Oval 181"/>
          <p:cNvSpPr/>
          <p:nvPr/>
        </p:nvSpPr>
        <p:spPr>
          <a:xfrm>
            <a:off x="3676650" y="3416300"/>
            <a:ext cx="100013" cy="9525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183" name="Straight Arrow Connector 182"/>
          <p:cNvCxnSpPr/>
          <p:nvPr/>
        </p:nvCxnSpPr>
        <p:spPr>
          <a:xfrm rot="5400000" flipH="1" flipV="1">
            <a:off x="3537744" y="3244057"/>
            <a:ext cx="395287" cy="0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/>
          <p:nvPr/>
        </p:nvCxnSpPr>
        <p:spPr>
          <a:xfrm>
            <a:off x="3735388" y="3060700"/>
            <a:ext cx="709612" cy="1588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Oval 184"/>
          <p:cNvSpPr/>
          <p:nvPr/>
        </p:nvSpPr>
        <p:spPr>
          <a:xfrm>
            <a:off x="4395788" y="3016250"/>
            <a:ext cx="101600" cy="96838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186" name="Straight Arrow Connector 185"/>
          <p:cNvCxnSpPr/>
          <p:nvPr/>
        </p:nvCxnSpPr>
        <p:spPr>
          <a:xfrm rot="5400000" flipH="1" flipV="1">
            <a:off x="4225925" y="2860676"/>
            <a:ext cx="396875" cy="0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/>
          <p:nvPr/>
        </p:nvCxnSpPr>
        <p:spPr>
          <a:xfrm>
            <a:off x="4424363" y="2676525"/>
            <a:ext cx="709612" cy="1588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Oval 187"/>
          <p:cNvSpPr/>
          <p:nvPr/>
        </p:nvSpPr>
        <p:spPr>
          <a:xfrm>
            <a:off x="5084763" y="2632075"/>
            <a:ext cx="100012" cy="96838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189" name="Straight Arrow Connector 188"/>
          <p:cNvCxnSpPr/>
          <p:nvPr/>
        </p:nvCxnSpPr>
        <p:spPr>
          <a:xfrm rot="5400000" flipH="1" flipV="1">
            <a:off x="4945856" y="2493169"/>
            <a:ext cx="395288" cy="0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Straight Arrow Connector 189"/>
          <p:cNvCxnSpPr/>
          <p:nvPr/>
        </p:nvCxnSpPr>
        <p:spPr>
          <a:xfrm>
            <a:off x="5143500" y="2308225"/>
            <a:ext cx="709613" cy="1588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Oval 190"/>
          <p:cNvSpPr/>
          <p:nvPr/>
        </p:nvSpPr>
        <p:spPr>
          <a:xfrm>
            <a:off x="5803900" y="2265363"/>
            <a:ext cx="101600" cy="9525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6818" name="Object 434"/>
          <p:cNvGraphicFramePr>
            <a:graphicFrameLocks noChangeAspect="1"/>
          </p:cNvGraphicFramePr>
          <p:nvPr/>
        </p:nvGraphicFramePr>
        <p:xfrm>
          <a:off x="2078038" y="2919413"/>
          <a:ext cx="236537" cy="26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126720" imgH="139680" progId="Equation.DSMT4">
                  <p:embed/>
                </p:oleObj>
              </mc:Choice>
              <mc:Fallback>
                <p:oleObj name="Equation" r:id="rId34" imgW="126720" imgH="139680" progId="Equation.DSMT4">
                  <p:embed/>
                  <p:pic>
                    <p:nvPicPr>
                      <p:cNvPr id="16818" name="Object 4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8038" y="2919413"/>
                        <a:ext cx="236537" cy="2603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94" name="Straight Connector 193"/>
          <p:cNvCxnSpPr/>
          <p:nvPr/>
        </p:nvCxnSpPr>
        <p:spPr>
          <a:xfrm flipV="1">
            <a:off x="2360613" y="3752850"/>
            <a:ext cx="244475" cy="138113"/>
          </a:xfrm>
          <a:prstGeom prst="line">
            <a:avLst/>
          </a:prstGeom>
          <a:ln w="317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 rot="16200000" flipV="1">
            <a:off x="2524125" y="3825875"/>
            <a:ext cx="258763" cy="112713"/>
          </a:xfrm>
          <a:prstGeom prst="line">
            <a:avLst/>
          </a:prstGeom>
          <a:ln w="317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6"/>
              </a:rPr>
              <a:t>www.BCMath.ca</a:t>
            </a:r>
            <a:r>
              <a:rPr lang="en-US" sz="1000" dirty="0"/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6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10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1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000"/>
                            </p:stCondLst>
                            <p:childTnLst>
                              <p:par>
                                <p:cTn id="1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000"/>
                            </p:stCondLst>
                            <p:childTnLst>
                              <p:par>
                                <p:cTn id="1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000"/>
                            </p:stCondLst>
                            <p:childTnLst>
                              <p:par>
                                <p:cTn id="1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7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7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8" dur="1000"/>
                                        <p:tgtEl>
                                          <p:spTgt spid="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2" dur="20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5" dur="20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8" dur="2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2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4" dur="20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7" dur="2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0" dur="2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2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6" dur="2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9" dur="2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2" dur="2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5" dur="2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8" dur="2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1" dur="2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4" dur="20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7" dur="2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0" dur="2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3" dur="2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6" dur="2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9" dur="2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2" dur="2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8"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3" dur="500"/>
                                        <p:tgtEl>
                                          <p:spTgt spid="16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4" fill="hold">
                      <p:stCondLst>
                        <p:cond delay="indefinite"/>
                      </p:stCondLst>
                      <p:childTnLst>
                        <p:par>
                          <p:cTn id="325" fill="hold">
                            <p:stCondLst>
                              <p:cond delay="0"/>
                            </p:stCondLst>
                            <p:childTnLst>
                              <p:par>
                                <p:cTn id="3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8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1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6" dur="20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1" dur="500"/>
                                        <p:tgtEl>
                                          <p:spTgt spid="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6" dur="500"/>
                                        <p:tgtEl>
                                          <p:spTgt spid="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7" fill="hold">
                      <p:stCondLst>
                        <p:cond delay="indefinite"/>
                      </p:stCondLst>
                      <p:childTnLst>
                        <p:par>
                          <p:cTn id="348" fill="hold">
                            <p:stCondLst>
                              <p:cond delay="0"/>
                            </p:stCondLst>
                            <p:childTnLst>
                              <p:par>
                                <p:cTn id="3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1"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>
                      <p:stCondLst>
                        <p:cond delay="indefinite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6" dur="5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7" fill="hold">
                      <p:stCondLst>
                        <p:cond delay="indefinite"/>
                      </p:stCondLst>
                      <p:childTnLst>
                        <p:par>
                          <p:cTn id="358" fill="hold">
                            <p:stCondLst>
                              <p:cond delay="0"/>
                            </p:stCondLst>
                            <p:childTnLst>
                              <p:par>
                                <p:cTn id="3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1" dur="500"/>
                                        <p:tgtEl>
                                          <p:spTgt spid="16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2" fill="hold">
                      <p:stCondLst>
                        <p:cond delay="indefinite"/>
                      </p:stCondLst>
                      <p:childTnLst>
                        <p:par>
                          <p:cTn id="363" fill="hold">
                            <p:stCondLst>
                              <p:cond delay="0"/>
                            </p:stCondLst>
                            <p:childTnLst>
                              <p:par>
                                <p:cTn id="3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6" dur="500"/>
                                        <p:tgtEl>
                                          <p:spTgt spid="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7" fill="hold">
                      <p:stCondLst>
                        <p:cond delay="indefinite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1" dur="20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2" fill="hold">
                      <p:stCondLst>
                        <p:cond delay="indefinite"/>
                      </p:stCondLst>
                      <p:childTnLst>
                        <p:par>
                          <p:cTn id="373" fill="hold">
                            <p:stCondLst>
                              <p:cond delay="0"/>
                            </p:stCondLst>
                            <p:childTnLst>
                              <p:par>
                                <p:cTn id="3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6" dur="500"/>
                                        <p:tgtEl>
                                          <p:spTgt spid="16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>
                      <p:stCondLst>
                        <p:cond delay="indefinite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1" dur="500"/>
                                        <p:tgtEl>
                                          <p:spTgt spid="16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2" fill="hold">
                      <p:stCondLst>
                        <p:cond delay="indefinite"/>
                      </p:stCondLst>
                      <p:childTnLst>
                        <p:par>
                          <p:cTn id="383" fill="hold">
                            <p:stCondLst>
                              <p:cond delay="0"/>
                            </p:stCondLst>
                            <p:childTnLst>
                              <p:par>
                                <p:cTn id="3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6" dur="500"/>
                                        <p:tgtEl>
                                          <p:spTgt spid="16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7" fill="hold">
                      <p:stCondLst>
                        <p:cond delay="indefinite"/>
                      </p:stCondLst>
                      <p:childTnLst>
                        <p:par>
                          <p:cTn id="388" fill="hold">
                            <p:stCondLst>
                              <p:cond delay="0"/>
                            </p:stCondLst>
                            <p:childTnLst>
                              <p:par>
                                <p:cTn id="3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1" dur="500"/>
                                        <p:tgtEl>
                                          <p:spTgt spid="16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fill="hold">
                      <p:stCondLst>
                        <p:cond delay="indefinite"/>
                      </p:stCondLst>
                      <p:childTnLst>
                        <p:par>
                          <p:cTn id="393" fill="hold">
                            <p:stCondLst>
                              <p:cond delay="0"/>
                            </p:stCondLst>
                            <p:childTnLst>
                              <p:par>
                                <p:cTn id="3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6" dur="5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fill="hold">
                      <p:stCondLst>
                        <p:cond delay="indefinite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1" dur="500"/>
                                        <p:tgtEl>
                                          <p:spTgt spid="16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6" dur="500"/>
                                        <p:tgtEl>
                                          <p:spTgt spid="16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7" fill="hold">
                      <p:stCondLst>
                        <p:cond delay="indefinite"/>
                      </p:stCondLst>
                      <p:childTnLst>
                        <p:par>
                          <p:cTn id="408" fill="hold">
                            <p:stCondLst>
                              <p:cond delay="0"/>
                            </p:stCondLst>
                            <p:childTnLst>
                              <p:par>
                                <p:cTn id="4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1" dur="500"/>
                                        <p:tgtEl>
                                          <p:spTgt spid="16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2" fill="hold">
                      <p:stCondLst>
                        <p:cond delay="indefinite"/>
                      </p:stCondLst>
                      <p:childTnLst>
                        <p:par>
                          <p:cTn id="413" fill="hold">
                            <p:stCondLst>
                              <p:cond delay="0"/>
                            </p:stCondLst>
                            <p:childTnLst>
                              <p:par>
                                <p:cTn id="4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6" dur="500"/>
                                        <p:tgtEl>
                                          <p:spTgt spid="16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/>
      <p:bldP spid="161" grpId="0" animBg="1"/>
      <p:bldP spid="422" grpId="0"/>
      <p:bldP spid="426" grpId="0" animBg="1"/>
      <p:bldP spid="450" grpId="0" animBg="1"/>
      <p:bldP spid="450" grpId="1" animBg="1"/>
      <p:bldP spid="460" grpId="0"/>
      <p:bldP spid="461" grpId="0" animBg="1"/>
      <p:bldP spid="469" grpId="0"/>
      <p:bldP spid="477" grpId="0"/>
      <p:bldP spid="176" grpId="0" animBg="1"/>
      <p:bldP spid="176" grpId="1" animBg="1"/>
      <p:bldP spid="179" grpId="0" animBg="1"/>
      <p:bldP spid="179" grpId="1" animBg="1"/>
      <p:bldP spid="182" grpId="0" animBg="1"/>
      <p:bldP spid="182" grpId="1" animBg="1"/>
      <p:bldP spid="185" grpId="0" animBg="1"/>
      <p:bldP spid="185" grpId="1" animBg="1"/>
      <p:bldP spid="188" grpId="0" animBg="1"/>
      <p:bldP spid="188" grpId="1" animBg="1"/>
      <p:bldP spid="191" grpId="0" animBg="1"/>
      <p:bldP spid="19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00"/>
          <p:cNvGrpSpPr>
            <a:grpSpLocks noChangeAspect="1"/>
          </p:cNvGrpSpPr>
          <p:nvPr/>
        </p:nvGrpSpPr>
        <p:grpSpPr bwMode="auto">
          <a:xfrm>
            <a:off x="171450" y="1135063"/>
            <a:ext cx="6038850" cy="5014912"/>
            <a:chOff x="-192" y="705"/>
            <a:chExt cx="3372" cy="2910"/>
          </a:xfrm>
        </p:grpSpPr>
        <p:sp>
          <p:nvSpPr>
            <p:cNvPr id="5148" name="AutoShape 299"/>
            <p:cNvSpPr>
              <a:spLocks noChangeAspect="1" noChangeArrowheads="1" noTextEdit="1"/>
            </p:cNvSpPr>
            <p:nvPr/>
          </p:nvSpPr>
          <p:spPr bwMode="auto">
            <a:xfrm>
              <a:off x="-192" y="705"/>
              <a:ext cx="3372" cy="29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49" name="Rectangle 301"/>
            <p:cNvSpPr>
              <a:spLocks noChangeArrowheads="1"/>
            </p:cNvSpPr>
            <p:nvPr/>
          </p:nvSpPr>
          <p:spPr bwMode="auto">
            <a:xfrm>
              <a:off x="-189" y="711"/>
              <a:ext cx="3366" cy="2898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5150" name="Line 302"/>
            <p:cNvSpPr>
              <a:spLocks noChangeShapeType="1"/>
            </p:cNvSpPr>
            <p:nvPr/>
          </p:nvSpPr>
          <p:spPr bwMode="auto">
            <a:xfrm flipV="1">
              <a:off x="9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51" name="Line 303"/>
            <p:cNvSpPr>
              <a:spLocks noChangeShapeType="1"/>
            </p:cNvSpPr>
            <p:nvPr/>
          </p:nvSpPr>
          <p:spPr bwMode="auto">
            <a:xfrm flipV="1">
              <a:off x="12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52" name="Line 304"/>
            <p:cNvSpPr>
              <a:spLocks noChangeShapeType="1"/>
            </p:cNvSpPr>
            <p:nvPr/>
          </p:nvSpPr>
          <p:spPr bwMode="auto">
            <a:xfrm flipV="1">
              <a:off x="404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53" name="Line 305"/>
            <p:cNvSpPr>
              <a:spLocks noChangeShapeType="1"/>
            </p:cNvSpPr>
            <p:nvPr/>
          </p:nvSpPr>
          <p:spPr bwMode="auto">
            <a:xfrm flipV="1">
              <a:off x="407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54" name="Line 306"/>
            <p:cNvSpPr>
              <a:spLocks noChangeShapeType="1"/>
            </p:cNvSpPr>
            <p:nvPr/>
          </p:nvSpPr>
          <p:spPr bwMode="auto">
            <a:xfrm flipV="1">
              <a:off x="602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55" name="Line 307"/>
            <p:cNvSpPr>
              <a:spLocks noChangeShapeType="1"/>
            </p:cNvSpPr>
            <p:nvPr/>
          </p:nvSpPr>
          <p:spPr bwMode="auto">
            <a:xfrm flipV="1">
              <a:off x="605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56" name="Line 308"/>
            <p:cNvSpPr>
              <a:spLocks noChangeShapeType="1"/>
            </p:cNvSpPr>
            <p:nvPr/>
          </p:nvSpPr>
          <p:spPr bwMode="auto">
            <a:xfrm flipV="1">
              <a:off x="799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57" name="Line 309"/>
            <p:cNvSpPr>
              <a:spLocks noChangeShapeType="1"/>
            </p:cNvSpPr>
            <p:nvPr/>
          </p:nvSpPr>
          <p:spPr bwMode="auto">
            <a:xfrm flipV="1">
              <a:off x="802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58" name="Line 310"/>
            <p:cNvSpPr>
              <a:spLocks noChangeShapeType="1"/>
            </p:cNvSpPr>
            <p:nvPr/>
          </p:nvSpPr>
          <p:spPr bwMode="auto">
            <a:xfrm flipV="1">
              <a:off x="997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59" name="Line 311"/>
            <p:cNvSpPr>
              <a:spLocks noChangeShapeType="1"/>
            </p:cNvSpPr>
            <p:nvPr/>
          </p:nvSpPr>
          <p:spPr bwMode="auto">
            <a:xfrm flipV="1">
              <a:off x="1000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60" name="Line 312"/>
            <p:cNvSpPr>
              <a:spLocks noChangeShapeType="1"/>
            </p:cNvSpPr>
            <p:nvPr/>
          </p:nvSpPr>
          <p:spPr bwMode="auto">
            <a:xfrm flipV="1">
              <a:off x="1194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61" name="Line 313"/>
            <p:cNvSpPr>
              <a:spLocks noChangeShapeType="1"/>
            </p:cNvSpPr>
            <p:nvPr/>
          </p:nvSpPr>
          <p:spPr bwMode="auto">
            <a:xfrm flipV="1">
              <a:off x="1198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62" name="Line 314"/>
            <p:cNvSpPr>
              <a:spLocks noChangeShapeType="1"/>
            </p:cNvSpPr>
            <p:nvPr/>
          </p:nvSpPr>
          <p:spPr bwMode="auto">
            <a:xfrm flipV="1">
              <a:off x="1392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63" name="Line 315"/>
            <p:cNvSpPr>
              <a:spLocks noChangeShapeType="1"/>
            </p:cNvSpPr>
            <p:nvPr/>
          </p:nvSpPr>
          <p:spPr bwMode="auto">
            <a:xfrm flipV="1">
              <a:off x="1395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64" name="Line 316"/>
            <p:cNvSpPr>
              <a:spLocks noChangeShapeType="1"/>
            </p:cNvSpPr>
            <p:nvPr/>
          </p:nvSpPr>
          <p:spPr bwMode="auto">
            <a:xfrm flipV="1">
              <a:off x="1589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2" name="Line 317"/>
            <p:cNvSpPr>
              <a:spLocks noChangeShapeType="1"/>
            </p:cNvSpPr>
            <p:nvPr/>
          </p:nvSpPr>
          <p:spPr bwMode="auto">
            <a:xfrm flipV="1">
              <a:off x="1593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66" name="Line 318"/>
            <p:cNvSpPr>
              <a:spLocks noChangeShapeType="1"/>
            </p:cNvSpPr>
            <p:nvPr/>
          </p:nvSpPr>
          <p:spPr bwMode="auto">
            <a:xfrm flipV="1">
              <a:off x="1787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67" name="Line 319"/>
            <p:cNvSpPr>
              <a:spLocks noChangeShapeType="1"/>
            </p:cNvSpPr>
            <p:nvPr/>
          </p:nvSpPr>
          <p:spPr bwMode="auto">
            <a:xfrm flipV="1">
              <a:off x="1790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68" name="Line 320"/>
            <p:cNvSpPr>
              <a:spLocks noChangeShapeType="1"/>
            </p:cNvSpPr>
            <p:nvPr/>
          </p:nvSpPr>
          <p:spPr bwMode="auto">
            <a:xfrm flipV="1">
              <a:off x="1985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" name="Line 321"/>
            <p:cNvSpPr>
              <a:spLocks noChangeShapeType="1"/>
            </p:cNvSpPr>
            <p:nvPr/>
          </p:nvSpPr>
          <p:spPr bwMode="auto">
            <a:xfrm flipV="1">
              <a:off x="1988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70" name="Line 322"/>
            <p:cNvSpPr>
              <a:spLocks noChangeShapeType="1"/>
            </p:cNvSpPr>
            <p:nvPr/>
          </p:nvSpPr>
          <p:spPr bwMode="auto">
            <a:xfrm flipV="1">
              <a:off x="2182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" name="Line 323"/>
            <p:cNvSpPr>
              <a:spLocks noChangeShapeType="1"/>
            </p:cNvSpPr>
            <p:nvPr/>
          </p:nvSpPr>
          <p:spPr bwMode="auto">
            <a:xfrm flipV="1">
              <a:off x="2186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72" name="Line 324"/>
            <p:cNvSpPr>
              <a:spLocks noChangeShapeType="1"/>
            </p:cNvSpPr>
            <p:nvPr/>
          </p:nvSpPr>
          <p:spPr bwMode="auto">
            <a:xfrm flipV="1">
              <a:off x="2380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73" name="Line 325"/>
            <p:cNvSpPr>
              <a:spLocks noChangeShapeType="1"/>
            </p:cNvSpPr>
            <p:nvPr/>
          </p:nvSpPr>
          <p:spPr bwMode="auto">
            <a:xfrm flipV="1">
              <a:off x="2383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74" name="Line 326"/>
            <p:cNvSpPr>
              <a:spLocks noChangeShapeType="1"/>
            </p:cNvSpPr>
            <p:nvPr/>
          </p:nvSpPr>
          <p:spPr bwMode="auto">
            <a:xfrm flipV="1">
              <a:off x="2577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75" name="Line 327"/>
            <p:cNvSpPr>
              <a:spLocks noChangeShapeType="1"/>
            </p:cNvSpPr>
            <p:nvPr/>
          </p:nvSpPr>
          <p:spPr bwMode="auto">
            <a:xfrm flipV="1">
              <a:off x="2581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76" name="Line 328"/>
            <p:cNvSpPr>
              <a:spLocks noChangeShapeType="1"/>
            </p:cNvSpPr>
            <p:nvPr/>
          </p:nvSpPr>
          <p:spPr bwMode="auto">
            <a:xfrm flipV="1">
              <a:off x="2775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77" name="Line 329"/>
            <p:cNvSpPr>
              <a:spLocks noChangeShapeType="1"/>
            </p:cNvSpPr>
            <p:nvPr/>
          </p:nvSpPr>
          <p:spPr bwMode="auto">
            <a:xfrm flipV="1">
              <a:off x="2778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78" name="Line 330"/>
            <p:cNvSpPr>
              <a:spLocks noChangeShapeType="1"/>
            </p:cNvSpPr>
            <p:nvPr/>
          </p:nvSpPr>
          <p:spPr bwMode="auto">
            <a:xfrm flipV="1">
              <a:off x="2973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79" name="Line 331"/>
            <p:cNvSpPr>
              <a:spLocks noChangeShapeType="1"/>
            </p:cNvSpPr>
            <p:nvPr/>
          </p:nvSpPr>
          <p:spPr bwMode="auto">
            <a:xfrm flipV="1">
              <a:off x="2976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80" name="Line 332"/>
            <p:cNvSpPr>
              <a:spLocks noChangeShapeType="1"/>
            </p:cNvSpPr>
            <p:nvPr/>
          </p:nvSpPr>
          <p:spPr bwMode="auto">
            <a:xfrm>
              <a:off x="-185" y="3375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81" name="Line 333"/>
            <p:cNvSpPr>
              <a:spLocks noChangeShapeType="1"/>
            </p:cNvSpPr>
            <p:nvPr/>
          </p:nvSpPr>
          <p:spPr bwMode="auto">
            <a:xfrm>
              <a:off x="-185" y="3381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82" name="Line 334"/>
            <p:cNvSpPr>
              <a:spLocks noChangeShapeType="1"/>
            </p:cNvSpPr>
            <p:nvPr/>
          </p:nvSpPr>
          <p:spPr bwMode="auto">
            <a:xfrm>
              <a:off x="-185" y="3153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83" name="Line 335"/>
            <p:cNvSpPr>
              <a:spLocks noChangeShapeType="1"/>
            </p:cNvSpPr>
            <p:nvPr/>
          </p:nvSpPr>
          <p:spPr bwMode="auto">
            <a:xfrm>
              <a:off x="-185" y="3159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84" name="Line 336"/>
            <p:cNvSpPr>
              <a:spLocks noChangeShapeType="1"/>
            </p:cNvSpPr>
            <p:nvPr/>
          </p:nvSpPr>
          <p:spPr bwMode="auto">
            <a:xfrm>
              <a:off x="-185" y="2931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85" name="Line 337"/>
            <p:cNvSpPr>
              <a:spLocks noChangeShapeType="1"/>
            </p:cNvSpPr>
            <p:nvPr/>
          </p:nvSpPr>
          <p:spPr bwMode="auto">
            <a:xfrm>
              <a:off x="-185" y="2937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86" name="Line 338"/>
            <p:cNvSpPr>
              <a:spLocks noChangeShapeType="1"/>
            </p:cNvSpPr>
            <p:nvPr/>
          </p:nvSpPr>
          <p:spPr bwMode="auto">
            <a:xfrm>
              <a:off x="-185" y="2709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87" name="Line 339"/>
            <p:cNvSpPr>
              <a:spLocks noChangeShapeType="1"/>
            </p:cNvSpPr>
            <p:nvPr/>
          </p:nvSpPr>
          <p:spPr bwMode="auto">
            <a:xfrm>
              <a:off x="-185" y="2715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88" name="Line 340"/>
            <p:cNvSpPr>
              <a:spLocks noChangeShapeType="1"/>
            </p:cNvSpPr>
            <p:nvPr/>
          </p:nvSpPr>
          <p:spPr bwMode="auto">
            <a:xfrm>
              <a:off x="-185" y="2487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89" name="Line 341"/>
            <p:cNvSpPr>
              <a:spLocks noChangeShapeType="1"/>
            </p:cNvSpPr>
            <p:nvPr/>
          </p:nvSpPr>
          <p:spPr bwMode="auto">
            <a:xfrm>
              <a:off x="-185" y="2493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90" name="Line 342"/>
            <p:cNvSpPr>
              <a:spLocks noChangeShapeType="1"/>
            </p:cNvSpPr>
            <p:nvPr/>
          </p:nvSpPr>
          <p:spPr bwMode="auto">
            <a:xfrm>
              <a:off x="-185" y="2265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91" name="Line 343"/>
            <p:cNvSpPr>
              <a:spLocks noChangeShapeType="1"/>
            </p:cNvSpPr>
            <p:nvPr/>
          </p:nvSpPr>
          <p:spPr bwMode="auto">
            <a:xfrm>
              <a:off x="-185" y="2271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92" name="Line 344"/>
            <p:cNvSpPr>
              <a:spLocks noChangeShapeType="1"/>
            </p:cNvSpPr>
            <p:nvPr/>
          </p:nvSpPr>
          <p:spPr bwMode="auto">
            <a:xfrm>
              <a:off x="-185" y="2043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93" name="Line 345"/>
            <p:cNvSpPr>
              <a:spLocks noChangeShapeType="1"/>
            </p:cNvSpPr>
            <p:nvPr/>
          </p:nvSpPr>
          <p:spPr bwMode="auto">
            <a:xfrm>
              <a:off x="-185" y="2049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94" name="Line 346"/>
            <p:cNvSpPr>
              <a:spLocks noChangeShapeType="1"/>
            </p:cNvSpPr>
            <p:nvPr/>
          </p:nvSpPr>
          <p:spPr bwMode="auto">
            <a:xfrm>
              <a:off x="-185" y="1599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95" name="Line 347"/>
            <p:cNvSpPr>
              <a:spLocks noChangeShapeType="1"/>
            </p:cNvSpPr>
            <p:nvPr/>
          </p:nvSpPr>
          <p:spPr bwMode="auto">
            <a:xfrm>
              <a:off x="-185" y="1605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96" name="Line 348"/>
            <p:cNvSpPr>
              <a:spLocks noChangeShapeType="1"/>
            </p:cNvSpPr>
            <p:nvPr/>
          </p:nvSpPr>
          <p:spPr bwMode="auto">
            <a:xfrm>
              <a:off x="-185" y="1377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97" name="Line 349"/>
            <p:cNvSpPr>
              <a:spLocks noChangeShapeType="1"/>
            </p:cNvSpPr>
            <p:nvPr/>
          </p:nvSpPr>
          <p:spPr bwMode="auto">
            <a:xfrm>
              <a:off x="-185" y="1383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98" name="Line 350"/>
            <p:cNvSpPr>
              <a:spLocks noChangeShapeType="1"/>
            </p:cNvSpPr>
            <p:nvPr/>
          </p:nvSpPr>
          <p:spPr bwMode="auto">
            <a:xfrm>
              <a:off x="-185" y="1155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99" name="Line 351"/>
            <p:cNvSpPr>
              <a:spLocks noChangeShapeType="1"/>
            </p:cNvSpPr>
            <p:nvPr/>
          </p:nvSpPr>
          <p:spPr bwMode="auto">
            <a:xfrm>
              <a:off x="-185" y="1161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00" name="Line 352"/>
            <p:cNvSpPr>
              <a:spLocks noChangeShapeType="1"/>
            </p:cNvSpPr>
            <p:nvPr/>
          </p:nvSpPr>
          <p:spPr bwMode="auto">
            <a:xfrm>
              <a:off x="-185" y="933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01" name="Line 353"/>
            <p:cNvSpPr>
              <a:spLocks noChangeShapeType="1"/>
            </p:cNvSpPr>
            <p:nvPr/>
          </p:nvSpPr>
          <p:spPr bwMode="auto">
            <a:xfrm>
              <a:off x="-185" y="939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02" name="Line 354"/>
            <p:cNvSpPr>
              <a:spLocks noChangeShapeType="1"/>
            </p:cNvSpPr>
            <p:nvPr/>
          </p:nvSpPr>
          <p:spPr bwMode="auto">
            <a:xfrm>
              <a:off x="-185" y="1815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03" name="Line 355"/>
            <p:cNvSpPr>
              <a:spLocks noChangeShapeType="1"/>
            </p:cNvSpPr>
            <p:nvPr/>
          </p:nvSpPr>
          <p:spPr bwMode="auto">
            <a:xfrm>
              <a:off x="-185" y="1821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04" name="Line 356"/>
            <p:cNvSpPr>
              <a:spLocks noChangeShapeType="1"/>
            </p:cNvSpPr>
            <p:nvPr/>
          </p:nvSpPr>
          <p:spPr bwMode="auto">
            <a:xfrm>
              <a:off x="-185" y="1827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05" name="Line 357"/>
            <p:cNvSpPr>
              <a:spLocks noChangeShapeType="1"/>
            </p:cNvSpPr>
            <p:nvPr/>
          </p:nvSpPr>
          <p:spPr bwMode="auto">
            <a:xfrm>
              <a:off x="-185" y="1833"/>
              <a:ext cx="3362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06" name="Rectangle 358"/>
            <p:cNvSpPr>
              <a:spLocks noChangeArrowheads="1"/>
            </p:cNvSpPr>
            <p:nvPr/>
          </p:nvSpPr>
          <p:spPr bwMode="auto">
            <a:xfrm>
              <a:off x="3108" y="1635"/>
              <a:ext cx="56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207" name="Freeform 359"/>
            <p:cNvSpPr>
              <a:spLocks/>
            </p:cNvSpPr>
            <p:nvPr/>
          </p:nvSpPr>
          <p:spPr bwMode="auto">
            <a:xfrm>
              <a:off x="3140" y="1773"/>
              <a:ext cx="30" cy="108"/>
            </a:xfrm>
            <a:custGeom>
              <a:avLst/>
              <a:gdLst>
                <a:gd name="T0" fmla="*/ 0 w 30"/>
                <a:gd name="T1" fmla="*/ 0 h 108"/>
                <a:gd name="T2" fmla="*/ 30 w 30"/>
                <a:gd name="T3" fmla="*/ 54 h 108"/>
                <a:gd name="T4" fmla="*/ 0 w 30"/>
                <a:gd name="T5" fmla="*/ 108 h 108"/>
                <a:gd name="T6" fmla="*/ 0 w 30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"/>
                <a:gd name="T13" fmla="*/ 0 h 108"/>
                <a:gd name="T14" fmla="*/ 30 w 30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" h="108">
                  <a:moveTo>
                    <a:pt x="0" y="0"/>
                  </a:moveTo>
                  <a:lnTo>
                    <a:pt x="30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5208" name="Line 360"/>
            <p:cNvSpPr>
              <a:spLocks noChangeShapeType="1"/>
            </p:cNvSpPr>
            <p:nvPr/>
          </p:nvSpPr>
          <p:spPr bwMode="auto">
            <a:xfrm flipV="1">
              <a:off x="203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09" name="Line 361"/>
            <p:cNvSpPr>
              <a:spLocks noChangeShapeType="1"/>
            </p:cNvSpPr>
            <p:nvPr/>
          </p:nvSpPr>
          <p:spPr bwMode="auto">
            <a:xfrm flipV="1">
              <a:off x="206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10" name="Line 362"/>
            <p:cNvSpPr>
              <a:spLocks noChangeShapeType="1"/>
            </p:cNvSpPr>
            <p:nvPr/>
          </p:nvSpPr>
          <p:spPr bwMode="auto">
            <a:xfrm flipV="1">
              <a:off x="210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11" name="Line 363"/>
            <p:cNvSpPr>
              <a:spLocks noChangeShapeType="1"/>
            </p:cNvSpPr>
            <p:nvPr/>
          </p:nvSpPr>
          <p:spPr bwMode="auto">
            <a:xfrm flipV="1">
              <a:off x="213" y="711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12" name="Rectangle 364"/>
            <p:cNvSpPr>
              <a:spLocks noChangeArrowheads="1"/>
            </p:cNvSpPr>
            <p:nvPr/>
          </p:nvSpPr>
          <p:spPr bwMode="auto">
            <a:xfrm>
              <a:off x="249" y="699"/>
              <a:ext cx="56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213" name="Freeform 365"/>
            <p:cNvSpPr>
              <a:spLocks/>
            </p:cNvSpPr>
            <p:nvPr/>
          </p:nvSpPr>
          <p:spPr bwMode="auto">
            <a:xfrm>
              <a:off x="180" y="717"/>
              <a:ext cx="59" cy="54"/>
            </a:xfrm>
            <a:custGeom>
              <a:avLst/>
              <a:gdLst>
                <a:gd name="T0" fmla="*/ 0 w 59"/>
                <a:gd name="T1" fmla="*/ 54 h 54"/>
                <a:gd name="T2" fmla="*/ 30 w 59"/>
                <a:gd name="T3" fmla="*/ 0 h 54"/>
                <a:gd name="T4" fmla="*/ 59 w 59"/>
                <a:gd name="T5" fmla="*/ 54 h 54"/>
                <a:gd name="T6" fmla="*/ 0 w 59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54"/>
                <a:gd name="T14" fmla="*/ 59 w 59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54">
                  <a:moveTo>
                    <a:pt x="0" y="54"/>
                  </a:moveTo>
                  <a:lnTo>
                    <a:pt x="30" y="0"/>
                  </a:lnTo>
                  <a:lnTo>
                    <a:pt x="59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5214" name="Rectangle 366"/>
            <p:cNvSpPr>
              <a:spLocks noChangeArrowheads="1"/>
            </p:cNvSpPr>
            <p:nvPr/>
          </p:nvSpPr>
          <p:spPr bwMode="auto">
            <a:xfrm>
              <a:off x="-189" y="711"/>
              <a:ext cx="3366" cy="2898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5215" name="Line 367"/>
            <p:cNvSpPr>
              <a:spLocks noChangeShapeType="1"/>
            </p:cNvSpPr>
            <p:nvPr/>
          </p:nvSpPr>
          <p:spPr bwMode="auto">
            <a:xfrm>
              <a:off x="12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16" name="Rectangle 368"/>
            <p:cNvSpPr>
              <a:spLocks noChangeArrowheads="1"/>
            </p:cNvSpPr>
            <p:nvPr/>
          </p:nvSpPr>
          <p:spPr bwMode="auto">
            <a:xfrm>
              <a:off x="-21" y="1863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5217" name="Rectangle 369"/>
            <p:cNvSpPr>
              <a:spLocks noChangeArrowheads="1"/>
            </p:cNvSpPr>
            <p:nvPr/>
          </p:nvSpPr>
          <p:spPr bwMode="auto">
            <a:xfrm>
              <a:off x="223" y="1863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5218" name="Line 370"/>
            <p:cNvSpPr>
              <a:spLocks noChangeShapeType="1"/>
            </p:cNvSpPr>
            <p:nvPr/>
          </p:nvSpPr>
          <p:spPr bwMode="auto">
            <a:xfrm>
              <a:off x="407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19" name="Rectangle 371"/>
            <p:cNvSpPr>
              <a:spLocks noChangeArrowheads="1"/>
            </p:cNvSpPr>
            <p:nvPr/>
          </p:nvSpPr>
          <p:spPr bwMode="auto">
            <a:xfrm>
              <a:off x="411" y="1863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5220" name="Line 372"/>
            <p:cNvSpPr>
              <a:spLocks noChangeShapeType="1"/>
            </p:cNvSpPr>
            <p:nvPr/>
          </p:nvSpPr>
          <p:spPr bwMode="auto">
            <a:xfrm>
              <a:off x="605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21" name="Rectangle 373"/>
            <p:cNvSpPr>
              <a:spLocks noChangeArrowheads="1"/>
            </p:cNvSpPr>
            <p:nvPr/>
          </p:nvSpPr>
          <p:spPr bwMode="auto">
            <a:xfrm>
              <a:off x="608" y="1863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5222" name="Line 374"/>
            <p:cNvSpPr>
              <a:spLocks noChangeShapeType="1"/>
            </p:cNvSpPr>
            <p:nvPr/>
          </p:nvSpPr>
          <p:spPr bwMode="auto">
            <a:xfrm>
              <a:off x="802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23" name="Rectangle 375"/>
            <p:cNvSpPr>
              <a:spLocks noChangeArrowheads="1"/>
            </p:cNvSpPr>
            <p:nvPr/>
          </p:nvSpPr>
          <p:spPr bwMode="auto">
            <a:xfrm>
              <a:off x="806" y="1863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5224" name="Line 376"/>
            <p:cNvSpPr>
              <a:spLocks noChangeShapeType="1"/>
            </p:cNvSpPr>
            <p:nvPr/>
          </p:nvSpPr>
          <p:spPr bwMode="auto">
            <a:xfrm>
              <a:off x="1000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25" name="Rectangle 377"/>
            <p:cNvSpPr>
              <a:spLocks noChangeArrowheads="1"/>
            </p:cNvSpPr>
            <p:nvPr/>
          </p:nvSpPr>
          <p:spPr bwMode="auto">
            <a:xfrm>
              <a:off x="1003" y="1863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5226" name="Line 378"/>
            <p:cNvSpPr>
              <a:spLocks noChangeShapeType="1"/>
            </p:cNvSpPr>
            <p:nvPr/>
          </p:nvSpPr>
          <p:spPr bwMode="auto">
            <a:xfrm>
              <a:off x="1198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27" name="Rectangle 379"/>
            <p:cNvSpPr>
              <a:spLocks noChangeArrowheads="1"/>
            </p:cNvSpPr>
            <p:nvPr/>
          </p:nvSpPr>
          <p:spPr bwMode="auto">
            <a:xfrm>
              <a:off x="1201" y="1863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5228" name="Line 380"/>
            <p:cNvSpPr>
              <a:spLocks noChangeShapeType="1"/>
            </p:cNvSpPr>
            <p:nvPr/>
          </p:nvSpPr>
          <p:spPr bwMode="auto">
            <a:xfrm>
              <a:off x="1395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29" name="Rectangle 381"/>
            <p:cNvSpPr>
              <a:spLocks noChangeArrowheads="1"/>
            </p:cNvSpPr>
            <p:nvPr/>
          </p:nvSpPr>
          <p:spPr bwMode="auto">
            <a:xfrm>
              <a:off x="1399" y="1863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5230" name="Line 382"/>
            <p:cNvSpPr>
              <a:spLocks noChangeShapeType="1"/>
            </p:cNvSpPr>
            <p:nvPr/>
          </p:nvSpPr>
          <p:spPr bwMode="auto">
            <a:xfrm>
              <a:off x="1593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31" name="Rectangle 383"/>
            <p:cNvSpPr>
              <a:spLocks noChangeArrowheads="1"/>
            </p:cNvSpPr>
            <p:nvPr/>
          </p:nvSpPr>
          <p:spPr bwMode="auto">
            <a:xfrm>
              <a:off x="1596" y="1863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5232" name="Line 384"/>
            <p:cNvSpPr>
              <a:spLocks noChangeShapeType="1"/>
            </p:cNvSpPr>
            <p:nvPr/>
          </p:nvSpPr>
          <p:spPr bwMode="auto">
            <a:xfrm>
              <a:off x="1790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33" name="Rectangle 385"/>
            <p:cNvSpPr>
              <a:spLocks noChangeArrowheads="1"/>
            </p:cNvSpPr>
            <p:nvPr/>
          </p:nvSpPr>
          <p:spPr bwMode="auto">
            <a:xfrm>
              <a:off x="1794" y="1863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8</a:t>
              </a:r>
              <a:endParaRPr lang="en-US"/>
            </a:p>
          </p:txBody>
        </p:sp>
        <p:sp>
          <p:nvSpPr>
            <p:cNvPr id="5234" name="Line 386"/>
            <p:cNvSpPr>
              <a:spLocks noChangeShapeType="1"/>
            </p:cNvSpPr>
            <p:nvPr/>
          </p:nvSpPr>
          <p:spPr bwMode="auto">
            <a:xfrm>
              <a:off x="1988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35" name="Rectangle 387"/>
            <p:cNvSpPr>
              <a:spLocks noChangeArrowheads="1"/>
            </p:cNvSpPr>
            <p:nvPr/>
          </p:nvSpPr>
          <p:spPr bwMode="auto">
            <a:xfrm>
              <a:off x="1991" y="1863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9</a:t>
              </a:r>
              <a:endParaRPr lang="en-US"/>
            </a:p>
          </p:txBody>
        </p:sp>
        <p:sp>
          <p:nvSpPr>
            <p:cNvPr id="5236" name="Line 388"/>
            <p:cNvSpPr>
              <a:spLocks noChangeShapeType="1"/>
            </p:cNvSpPr>
            <p:nvPr/>
          </p:nvSpPr>
          <p:spPr bwMode="auto">
            <a:xfrm>
              <a:off x="2186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37" name="Rectangle 389"/>
            <p:cNvSpPr>
              <a:spLocks noChangeArrowheads="1"/>
            </p:cNvSpPr>
            <p:nvPr/>
          </p:nvSpPr>
          <p:spPr bwMode="auto">
            <a:xfrm>
              <a:off x="2153" y="1863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5238" name="Line 390"/>
            <p:cNvSpPr>
              <a:spLocks noChangeShapeType="1"/>
            </p:cNvSpPr>
            <p:nvPr/>
          </p:nvSpPr>
          <p:spPr bwMode="auto">
            <a:xfrm>
              <a:off x="2383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39" name="Rectangle 391"/>
            <p:cNvSpPr>
              <a:spLocks noChangeArrowheads="1"/>
            </p:cNvSpPr>
            <p:nvPr/>
          </p:nvSpPr>
          <p:spPr bwMode="auto">
            <a:xfrm>
              <a:off x="2350" y="1863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11</a:t>
              </a:r>
              <a:endParaRPr lang="en-US"/>
            </a:p>
          </p:txBody>
        </p:sp>
        <p:sp>
          <p:nvSpPr>
            <p:cNvPr id="5240" name="Line 392"/>
            <p:cNvSpPr>
              <a:spLocks noChangeShapeType="1"/>
            </p:cNvSpPr>
            <p:nvPr/>
          </p:nvSpPr>
          <p:spPr bwMode="auto">
            <a:xfrm>
              <a:off x="2581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41" name="Rectangle 393"/>
            <p:cNvSpPr>
              <a:spLocks noChangeArrowheads="1"/>
            </p:cNvSpPr>
            <p:nvPr/>
          </p:nvSpPr>
          <p:spPr bwMode="auto">
            <a:xfrm>
              <a:off x="2548" y="1863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12</a:t>
              </a:r>
              <a:endParaRPr lang="en-US"/>
            </a:p>
          </p:txBody>
        </p:sp>
        <p:sp>
          <p:nvSpPr>
            <p:cNvPr id="5242" name="Line 394"/>
            <p:cNvSpPr>
              <a:spLocks noChangeShapeType="1"/>
            </p:cNvSpPr>
            <p:nvPr/>
          </p:nvSpPr>
          <p:spPr bwMode="auto">
            <a:xfrm>
              <a:off x="2778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43" name="Rectangle 395"/>
            <p:cNvSpPr>
              <a:spLocks noChangeArrowheads="1"/>
            </p:cNvSpPr>
            <p:nvPr/>
          </p:nvSpPr>
          <p:spPr bwMode="auto">
            <a:xfrm>
              <a:off x="2745" y="1863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13</a:t>
              </a:r>
              <a:endParaRPr lang="en-US"/>
            </a:p>
          </p:txBody>
        </p:sp>
        <p:sp>
          <p:nvSpPr>
            <p:cNvPr id="5244" name="Line 396"/>
            <p:cNvSpPr>
              <a:spLocks noChangeShapeType="1"/>
            </p:cNvSpPr>
            <p:nvPr/>
          </p:nvSpPr>
          <p:spPr bwMode="auto">
            <a:xfrm>
              <a:off x="2976" y="1797"/>
              <a:ext cx="1" cy="66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45" name="Rectangle 397"/>
            <p:cNvSpPr>
              <a:spLocks noChangeArrowheads="1"/>
            </p:cNvSpPr>
            <p:nvPr/>
          </p:nvSpPr>
          <p:spPr bwMode="auto">
            <a:xfrm>
              <a:off x="2943" y="1863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14</a:t>
              </a:r>
              <a:endParaRPr lang="en-US"/>
            </a:p>
          </p:txBody>
        </p:sp>
        <p:sp>
          <p:nvSpPr>
            <p:cNvPr id="5246" name="Rectangle 398"/>
            <p:cNvSpPr>
              <a:spLocks noChangeArrowheads="1"/>
            </p:cNvSpPr>
            <p:nvPr/>
          </p:nvSpPr>
          <p:spPr bwMode="auto">
            <a:xfrm>
              <a:off x="124" y="3321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-7</a:t>
              </a:r>
              <a:endParaRPr lang="en-US"/>
            </a:p>
          </p:txBody>
        </p:sp>
        <p:sp>
          <p:nvSpPr>
            <p:cNvPr id="5247" name="Line 399"/>
            <p:cNvSpPr>
              <a:spLocks noChangeShapeType="1"/>
            </p:cNvSpPr>
            <p:nvPr/>
          </p:nvSpPr>
          <p:spPr bwMode="auto">
            <a:xfrm>
              <a:off x="193" y="3381"/>
              <a:ext cx="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48" name="Rectangle 400"/>
            <p:cNvSpPr>
              <a:spLocks noChangeArrowheads="1"/>
            </p:cNvSpPr>
            <p:nvPr/>
          </p:nvSpPr>
          <p:spPr bwMode="auto">
            <a:xfrm>
              <a:off x="124" y="3099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5249" name="Line 401"/>
            <p:cNvSpPr>
              <a:spLocks noChangeShapeType="1"/>
            </p:cNvSpPr>
            <p:nvPr/>
          </p:nvSpPr>
          <p:spPr bwMode="auto">
            <a:xfrm>
              <a:off x="193" y="3159"/>
              <a:ext cx="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50" name="Rectangle 402"/>
            <p:cNvSpPr>
              <a:spLocks noChangeArrowheads="1"/>
            </p:cNvSpPr>
            <p:nvPr/>
          </p:nvSpPr>
          <p:spPr bwMode="auto">
            <a:xfrm>
              <a:off x="124" y="2877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5251" name="Line 403"/>
            <p:cNvSpPr>
              <a:spLocks noChangeShapeType="1"/>
            </p:cNvSpPr>
            <p:nvPr/>
          </p:nvSpPr>
          <p:spPr bwMode="auto">
            <a:xfrm>
              <a:off x="193" y="2937"/>
              <a:ext cx="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52" name="Rectangle 404"/>
            <p:cNvSpPr>
              <a:spLocks noChangeArrowheads="1"/>
            </p:cNvSpPr>
            <p:nvPr/>
          </p:nvSpPr>
          <p:spPr bwMode="auto">
            <a:xfrm>
              <a:off x="124" y="2655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5253" name="Line 405"/>
            <p:cNvSpPr>
              <a:spLocks noChangeShapeType="1"/>
            </p:cNvSpPr>
            <p:nvPr/>
          </p:nvSpPr>
          <p:spPr bwMode="auto">
            <a:xfrm>
              <a:off x="193" y="2715"/>
              <a:ext cx="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54" name="Rectangle 406"/>
            <p:cNvSpPr>
              <a:spLocks noChangeArrowheads="1"/>
            </p:cNvSpPr>
            <p:nvPr/>
          </p:nvSpPr>
          <p:spPr bwMode="auto">
            <a:xfrm>
              <a:off x="124" y="2433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5255" name="Line 407"/>
            <p:cNvSpPr>
              <a:spLocks noChangeShapeType="1"/>
            </p:cNvSpPr>
            <p:nvPr/>
          </p:nvSpPr>
          <p:spPr bwMode="auto">
            <a:xfrm>
              <a:off x="193" y="2493"/>
              <a:ext cx="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56" name="Rectangle 408"/>
            <p:cNvSpPr>
              <a:spLocks noChangeArrowheads="1"/>
            </p:cNvSpPr>
            <p:nvPr/>
          </p:nvSpPr>
          <p:spPr bwMode="auto">
            <a:xfrm>
              <a:off x="124" y="2211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5257" name="Line 409"/>
            <p:cNvSpPr>
              <a:spLocks noChangeShapeType="1"/>
            </p:cNvSpPr>
            <p:nvPr/>
          </p:nvSpPr>
          <p:spPr bwMode="auto">
            <a:xfrm>
              <a:off x="193" y="2271"/>
              <a:ext cx="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58" name="Rectangle 410"/>
            <p:cNvSpPr>
              <a:spLocks noChangeArrowheads="1"/>
            </p:cNvSpPr>
            <p:nvPr/>
          </p:nvSpPr>
          <p:spPr bwMode="auto">
            <a:xfrm>
              <a:off x="124" y="1989"/>
              <a:ext cx="99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5259" name="Line 411"/>
            <p:cNvSpPr>
              <a:spLocks noChangeShapeType="1"/>
            </p:cNvSpPr>
            <p:nvPr/>
          </p:nvSpPr>
          <p:spPr bwMode="auto">
            <a:xfrm>
              <a:off x="193" y="2049"/>
              <a:ext cx="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60" name="Rectangle 412"/>
            <p:cNvSpPr>
              <a:spLocks noChangeArrowheads="1"/>
            </p:cNvSpPr>
            <p:nvPr/>
          </p:nvSpPr>
          <p:spPr bwMode="auto">
            <a:xfrm>
              <a:off x="157" y="1545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5261" name="Line 413"/>
            <p:cNvSpPr>
              <a:spLocks noChangeShapeType="1"/>
            </p:cNvSpPr>
            <p:nvPr/>
          </p:nvSpPr>
          <p:spPr bwMode="auto">
            <a:xfrm>
              <a:off x="193" y="1605"/>
              <a:ext cx="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62" name="Rectangle 414"/>
            <p:cNvSpPr>
              <a:spLocks noChangeArrowheads="1"/>
            </p:cNvSpPr>
            <p:nvPr/>
          </p:nvSpPr>
          <p:spPr bwMode="auto">
            <a:xfrm>
              <a:off x="157" y="1323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5263" name="Line 415"/>
            <p:cNvSpPr>
              <a:spLocks noChangeShapeType="1"/>
            </p:cNvSpPr>
            <p:nvPr/>
          </p:nvSpPr>
          <p:spPr bwMode="auto">
            <a:xfrm>
              <a:off x="193" y="1383"/>
              <a:ext cx="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64" name="Rectangle 416"/>
            <p:cNvSpPr>
              <a:spLocks noChangeArrowheads="1"/>
            </p:cNvSpPr>
            <p:nvPr/>
          </p:nvSpPr>
          <p:spPr bwMode="auto">
            <a:xfrm>
              <a:off x="157" y="1101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5265" name="Line 417"/>
            <p:cNvSpPr>
              <a:spLocks noChangeShapeType="1"/>
            </p:cNvSpPr>
            <p:nvPr/>
          </p:nvSpPr>
          <p:spPr bwMode="auto">
            <a:xfrm>
              <a:off x="193" y="1161"/>
              <a:ext cx="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66" name="Rectangle 418"/>
            <p:cNvSpPr>
              <a:spLocks noChangeArrowheads="1"/>
            </p:cNvSpPr>
            <p:nvPr/>
          </p:nvSpPr>
          <p:spPr bwMode="auto">
            <a:xfrm>
              <a:off x="157" y="879"/>
              <a:ext cx="66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5267" name="Line 419"/>
            <p:cNvSpPr>
              <a:spLocks noChangeShapeType="1"/>
            </p:cNvSpPr>
            <p:nvPr/>
          </p:nvSpPr>
          <p:spPr bwMode="auto">
            <a:xfrm>
              <a:off x="193" y="939"/>
              <a:ext cx="37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268" name="Rectangle 420"/>
            <p:cNvSpPr>
              <a:spLocks noChangeArrowheads="1"/>
            </p:cNvSpPr>
            <p:nvPr/>
          </p:nvSpPr>
          <p:spPr bwMode="auto">
            <a:xfrm>
              <a:off x="-189" y="711"/>
              <a:ext cx="3366" cy="2898"/>
            </a:xfrm>
            <a:prstGeom prst="rect">
              <a:avLst/>
            </a:prstGeom>
            <a:noFill/>
            <a:ln w="7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5137" name="Titl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86836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CA" sz="2300" cap="none"/>
              <a:t>PRACTICE: FIND THE SHORTEST DISTANCE FROM THE POINT R(-1,-3) AND LINE:</a:t>
            </a:r>
          </a:p>
        </p:txBody>
      </p:sp>
      <p:sp>
        <p:nvSpPr>
          <p:cNvPr id="5139" name="TextBox 159"/>
          <p:cNvSpPr txBox="1">
            <a:spLocks noChangeArrowheads="1"/>
          </p:cNvSpPr>
          <p:nvPr/>
        </p:nvSpPr>
        <p:spPr bwMode="auto">
          <a:xfrm>
            <a:off x="6372225" y="1077913"/>
            <a:ext cx="21828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Graph the Point!</a:t>
            </a:r>
          </a:p>
        </p:txBody>
      </p:sp>
      <p:sp>
        <p:nvSpPr>
          <p:cNvPr id="161" name="Oval 160"/>
          <p:cNvSpPr/>
          <p:nvPr/>
        </p:nvSpPr>
        <p:spPr>
          <a:xfrm>
            <a:off x="476250" y="4151313"/>
            <a:ext cx="101600" cy="968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95250" y="4333875"/>
          <a:ext cx="868363" cy="32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" imgH="253800" progId="Equation.DSMT4">
                  <p:embed/>
                </p:oleObj>
              </mc:Choice>
              <mc:Fallback>
                <p:oleObj name="Equation" r:id="rId4" imgW="685800" imgH="253800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" y="4333875"/>
                        <a:ext cx="868363" cy="3222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1" name="Rectangle 421"/>
          <p:cNvSpPr>
            <a:spLocks noChangeArrowheads="1"/>
          </p:cNvSpPr>
          <p:nvPr/>
        </p:nvSpPr>
        <p:spPr bwMode="auto">
          <a:xfrm>
            <a:off x="6418263" y="1560513"/>
            <a:ext cx="1825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solidFill>
                  <a:srgbClr val="FF0000"/>
                </a:solidFill>
                <a:latin typeface="Century Schoolbook" pitchFamily="18" charset="0"/>
              </a:rPr>
              <a:t>Graph the Line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6438900" y="1952625"/>
          <a:ext cx="164623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50680" imgH="203040" progId="Equation.DSMT4">
                  <p:embed/>
                </p:oleObj>
              </mc:Choice>
              <mc:Fallback>
                <p:oleObj name="Equation" r:id="rId6" imgW="850680" imgH="203040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8900" y="1952625"/>
                        <a:ext cx="1646238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6905625" y="2359025"/>
          <a:ext cx="1601788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203040" progId="Equation.DSMT4">
                  <p:embed/>
                </p:oleObj>
              </mc:Choice>
              <mc:Fallback>
                <p:oleObj name="Equation" r:id="rId8" imgW="939600" imgH="203040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5625" y="2359025"/>
                        <a:ext cx="1601788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7056438" y="2638425"/>
          <a:ext cx="1406525" cy="738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25480" imgH="431640" progId="Equation.DSMT4">
                  <p:embed/>
                </p:oleObj>
              </mc:Choice>
              <mc:Fallback>
                <p:oleObj name="Equation" r:id="rId10" imgW="825480" imgH="431640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6438" y="2638425"/>
                        <a:ext cx="1406525" cy="738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65" name="Rectangle 459"/>
          <p:cNvSpPr>
            <a:spLocks noChangeArrowheads="1"/>
          </p:cNvSpPr>
          <p:nvPr/>
        </p:nvSpPr>
        <p:spPr bwMode="auto">
          <a:xfrm>
            <a:off x="6243638" y="3321050"/>
            <a:ext cx="25066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Find the Base &amp;</a:t>
            </a:r>
            <a:br>
              <a:rPr lang="en-CA" sz="2000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Height</a:t>
            </a:r>
          </a:p>
        </p:txBody>
      </p:sp>
      <p:sp>
        <p:nvSpPr>
          <p:cNvPr id="461" name="Right Triangle 460"/>
          <p:cNvSpPr>
            <a:spLocks noChangeArrowheads="1"/>
          </p:cNvSpPr>
          <p:nvPr/>
        </p:nvSpPr>
        <p:spPr bwMode="auto">
          <a:xfrm>
            <a:off x="528638" y="1763713"/>
            <a:ext cx="5603875" cy="2430462"/>
          </a:xfrm>
          <a:prstGeom prst="rtTriangle">
            <a:avLst/>
          </a:prstGeom>
          <a:solidFill>
            <a:srgbClr val="00B0F0">
              <a:alpha val="34117"/>
            </a:srgbClr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>
              <a:solidFill>
                <a:schemeClr val="lt1"/>
              </a:solidFill>
              <a:latin typeface="+mn-lt"/>
            </a:endParaRPr>
          </a:p>
        </p:txBody>
      </p:sp>
      <p:sp>
        <p:nvSpPr>
          <p:cNvPr id="5169" name="Rectangle 468"/>
          <p:cNvSpPr>
            <a:spLocks noChangeArrowheads="1"/>
          </p:cNvSpPr>
          <p:nvPr/>
        </p:nvSpPr>
        <p:spPr bwMode="auto">
          <a:xfrm>
            <a:off x="6227763" y="4041775"/>
            <a:ext cx="2759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Find the Hypotenuse</a:t>
            </a:r>
          </a:p>
        </p:txBody>
      </p:sp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1552575" y="4513263"/>
          <a:ext cx="191452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28520" imgH="215640" progId="Equation.DSMT4">
                  <p:embed/>
                </p:oleObj>
              </mc:Choice>
              <mc:Fallback>
                <p:oleObj name="Equation" r:id="rId12" imgW="1028520" imgH="215640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2575" y="4513263"/>
                        <a:ext cx="1914525" cy="4032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1584325" y="4979988"/>
          <a:ext cx="158432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50680" imgH="215640" progId="Equation.DSMT4">
                  <p:embed/>
                </p:oleObj>
              </mc:Choice>
              <mc:Fallback>
                <p:oleObj name="Equation" r:id="rId14" imgW="850680" imgH="215640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4325" y="4979988"/>
                        <a:ext cx="1584325" cy="4032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1782763" y="5434013"/>
          <a:ext cx="1725612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27000" imgH="177480" progId="Equation.DSMT4">
                  <p:embed/>
                </p:oleObj>
              </mc:Choice>
              <mc:Fallback>
                <p:oleObj name="Equation" r:id="rId16" imgW="927000" imgH="177480" progId="Equation.DSMT4">
                  <p:embed/>
                  <p:pic>
                    <p:nvPicPr>
                      <p:cNvPr id="51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2763" y="5434013"/>
                        <a:ext cx="1725612" cy="3317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71" name="Rectangle 476"/>
          <p:cNvSpPr>
            <a:spLocks noChangeArrowheads="1"/>
          </p:cNvSpPr>
          <p:nvPr/>
        </p:nvSpPr>
        <p:spPr bwMode="auto">
          <a:xfrm>
            <a:off x="6164263" y="4478338"/>
            <a:ext cx="29797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CA">
                <a:solidFill>
                  <a:srgbClr val="FF0000"/>
                </a:solidFill>
                <a:latin typeface="Century Schoolbook" pitchFamily="18" charset="0"/>
              </a:rPr>
              <a:t>Find the Shortest</a:t>
            </a:r>
            <a:br>
              <a:rPr lang="en-CA">
                <a:solidFill>
                  <a:srgbClr val="FF0000"/>
                </a:solidFill>
                <a:latin typeface="Century Schoolbook" pitchFamily="18" charset="0"/>
              </a:rPr>
            </a:br>
            <a:r>
              <a:rPr lang="en-CA">
                <a:solidFill>
                  <a:srgbClr val="FF0000"/>
                </a:solidFill>
                <a:latin typeface="Century Schoolbook" pitchFamily="18" charset="0"/>
              </a:rPr>
              <a:t>Distance (Perpendicular)</a:t>
            </a:r>
          </a:p>
        </p:txBody>
      </p:sp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4087813" y="4635500"/>
          <a:ext cx="2017712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44520" imgH="457200" progId="Equation.DSMT4">
                  <p:embed/>
                </p:oleObj>
              </mc:Choice>
              <mc:Fallback>
                <p:oleObj name="Equation" r:id="rId18" imgW="1244520" imgH="457200" progId="Equation.DSMT4">
                  <p:embed/>
                  <p:pic>
                    <p:nvPicPr>
                      <p:cNvPr id="51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7813" y="4635500"/>
                        <a:ext cx="2017712" cy="7413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3768725" y="5348288"/>
          <a:ext cx="1498600" cy="795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812520" imgH="431640" progId="Equation.DSMT4">
                  <p:embed/>
                </p:oleObj>
              </mc:Choice>
              <mc:Fallback>
                <p:oleObj name="Equation" r:id="rId20" imgW="812520" imgH="431640" progId="Equation.DSMT4">
                  <p:embed/>
                  <p:pic>
                    <p:nvPicPr>
                      <p:cNvPr id="51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8725" y="5348288"/>
                        <a:ext cx="1498600" cy="7953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6"/>
          <p:cNvGraphicFramePr>
            <a:graphicFrameLocks noChangeAspect="1"/>
          </p:cNvGraphicFramePr>
          <p:nvPr/>
        </p:nvGraphicFramePr>
        <p:xfrm>
          <a:off x="5243513" y="5549900"/>
          <a:ext cx="2125662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054080" imgH="177480" progId="Equation.DSMT4">
                  <p:embed/>
                </p:oleObj>
              </mc:Choice>
              <mc:Fallback>
                <p:oleObj name="Equation" r:id="rId22" imgW="1054080" imgH="177480" progId="Equation.DSMT4">
                  <p:embed/>
                  <p:pic>
                    <p:nvPicPr>
                      <p:cNvPr id="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3513" y="5549900"/>
                        <a:ext cx="2125662" cy="3587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5991225" y="717550"/>
          <a:ext cx="197485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50680" imgH="203040" progId="Equation.DSMT4">
                  <p:embed/>
                </p:oleObj>
              </mc:Choice>
              <mc:Fallback>
                <p:oleObj name="Equation" r:id="rId24" imgW="850680" imgH="20304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1225" y="717550"/>
                        <a:ext cx="1974850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95" name="Line 175"/>
          <p:cNvSpPr>
            <a:spLocks noChangeShapeType="1"/>
          </p:cNvSpPr>
          <p:nvPr/>
        </p:nvSpPr>
        <p:spPr bwMode="auto">
          <a:xfrm>
            <a:off x="0" y="1516063"/>
            <a:ext cx="6196013" cy="26876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sp>
        <p:nvSpPr>
          <p:cNvPr id="3" name="Oval 160"/>
          <p:cNvSpPr/>
          <p:nvPr/>
        </p:nvSpPr>
        <p:spPr>
          <a:xfrm>
            <a:off x="492125" y="1695450"/>
            <a:ext cx="101600" cy="968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5297" name="Object 3"/>
          <p:cNvGraphicFramePr>
            <a:graphicFrameLocks noChangeAspect="1"/>
          </p:cNvGraphicFramePr>
          <p:nvPr/>
        </p:nvGraphicFramePr>
        <p:xfrm>
          <a:off x="114300" y="1265238"/>
          <a:ext cx="954088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96880" imgH="253800" progId="Equation.DSMT4">
                  <p:embed/>
                </p:oleObj>
              </mc:Choice>
              <mc:Fallback>
                <p:oleObj name="Equation" r:id="rId26" imgW="596880" imgH="253800" progId="Equation.DSMT4">
                  <p:embed/>
                  <p:pic>
                    <p:nvPicPr>
                      <p:cNvPr id="529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" y="1265238"/>
                        <a:ext cx="954088" cy="4079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8" name="Object 10"/>
          <p:cNvGraphicFramePr>
            <a:graphicFrameLocks noChangeAspect="1"/>
          </p:cNvGraphicFramePr>
          <p:nvPr/>
        </p:nvGraphicFramePr>
        <p:xfrm>
          <a:off x="587375" y="2814638"/>
          <a:ext cx="1039813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558720" imgH="177480" progId="Equation.DSMT4">
                  <p:embed/>
                </p:oleObj>
              </mc:Choice>
              <mc:Fallback>
                <p:oleObj name="Equation" r:id="rId28" imgW="558720" imgH="177480" progId="Equation.DSMT4">
                  <p:embed/>
                  <p:pic>
                    <p:nvPicPr>
                      <p:cNvPr id="529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375" y="2814638"/>
                        <a:ext cx="1039813" cy="3317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99" name="Object 10"/>
          <p:cNvGraphicFramePr>
            <a:graphicFrameLocks noChangeAspect="1"/>
          </p:cNvGraphicFramePr>
          <p:nvPr/>
        </p:nvGraphicFramePr>
        <p:xfrm>
          <a:off x="2517775" y="3836988"/>
          <a:ext cx="874713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69800" imgH="177480" progId="Equation.DSMT4">
                  <p:embed/>
                </p:oleObj>
              </mc:Choice>
              <mc:Fallback>
                <p:oleObj name="Equation" r:id="rId30" imgW="469800" imgH="177480" progId="Equation.DSMT4">
                  <p:embed/>
                  <p:pic>
                    <p:nvPicPr>
                      <p:cNvPr id="529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5" y="3836988"/>
                        <a:ext cx="874713" cy="3317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00" name="Line 180"/>
          <p:cNvSpPr>
            <a:spLocks noChangeShapeType="1"/>
          </p:cNvSpPr>
          <p:nvPr/>
        </p:nvSpPr>
        <p:spPr bwMode="auto">
          <a:xfrm flipV="1">
            <a:off x="519113" y="2101850"/>
            <a:ext cx="790575" cy="2114550"/>
          </a:xfrm>
          <a:prstGeom prst="line">
            <a:avLst/>
          </a:prstGeom>
          <a:noFill/>
          <a:ln w="34925">
            <a:solidFill>
              <a:srgbClr val="FF0000"/>
            </a:solidFill>
            <a:round/>
            <a:headEnd type="stealth" w="lg" len="lg"/>
            <a:tailEnd type="stealth" w="lg" len="lg"/>
          </a:ln>
        </p:spPr>
        <p:txBody>
          <a:bodyPr/>
          <a:lstStyle/>
          <a:p>
            <a:endParaRPr lang="en-CA"/>
          </a:p>
        </p:txBody>
      </p:sp>
      <p:sp>
        <p:nvSpPr>
          <p:cNvPr id="149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2"/>
              </a:rPr>
              <a:t>www.BCMath.ca</a:t>
            </a:r>
            <a:r>
              <a:rPr lang="en-US" sz="1000" dirty="0"/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55" dur="2000"/>
                                        <p:tgtEl>
                                          <p:spTgt spid="5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5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5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8" dur="2000"/>
                                        <p:tgtEl>
                                          <p:spTgt spid="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9" grpId="0"/>
      <p:bldP spid="161" grpId="0" animBg="1"/>
      <p:bldP spid="5141" grpId="0"/>
      <p:bldP spid="5165" grpId="0"/>
      <p:bldP spid="461" grpId="0" animBg="1"/>
      <p:bldP spid="5169" grpId="0"/>
      <p:bldP spid="5171" grpId="0"/>
      <p:bldP spid="5295" grpId="0" animBg="1"/>
      <p:bldP spid="3" grpId="0" animBg="1"/>
      <p:bldP spid="530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 rot="1828878">
            <a:off x="3317441" y="5035921"/>
            <a:ext cx="228600" cy="228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CA" dirty="0"/>
              <a:t>Shortest Distance Formula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3648" y="1006520"/>
            <a:ext cx="9130352" cy="1371600"/>
          </a:xfrm>
        </p:spPr>
        <p:txBody>
          <a:bodyPr/>
          <a:lstStyle/>
          <a:p>
            <a:r>
              <a:rPr lang="en-CA" dirty="0"/>
              <a:t>When given a line in the form of: </a:t>
            </a:r>
            <a:r>
              <a:rPr lang="en-CA" dirty="0" err="1"/>
              <a:t>Ax+By+C</a:t>
            </a:r>
            <a:r>
              <a:rPr lang="en-CA" dirty="0"/>
              <a:t>=0 ,and a point with coordinates (x</a:t>
            </a:r>
            <a:r>
              <a:rPr lang="en-CA" baseline="-25000" dirty="0"/>
              <a:t>1</a:t>
            </a:r>
            <a:r>
              <a:rPr lang="en-CA" dirty="0"/>
              <a:t>,y</a:t>
            </a:r>
            <a:r>
              <a:rPr lang="en-CA" baseline="-25000" dirty="0"/>
              <a:t>1</a:t>
            </a:r>
            <a:r>
              <a:rPr lang="en-CA" dirty="0"/>
              <a:t>), the shortest distance between them is given by the formula: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1524000" y="3589361"/>
            <a:ext cx="4549" cy="2963839"/>
          </a:xfrm>
          <a:prstGeom prst="straightConnector1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762000" y="6019800"/>
            <a:ext cx="5257800" cy="0"/>
          </a:xfrm>
          <a:prstGeom prst="straightConnector1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038600" y="3742904"/>
          <a:ext cx="103378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69800" imgH="253800" progId="Equation.DSMT4">
                  <p:embed/>
                </p:oleObj>
              </mc:Choice>
              <mc:Fallback>
                <p:oleObj name="Equation" r:id="rId4" imgW="469800" imgH="25380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742904"/>
                        <a:ext cx="103378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>
            <a:off x="838200" y="3810000"/>
            <a:ext cx="4800600" cy="274320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5543264" y="6119066"/>
          <a:ext cx="3234870" cy="6539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02960" imgH="203040" progId="Equation.DSMT4">
                  <p:embed/>
                </p:oleObj>
              </mc:Choice>
              <mc:Fallback>
                <p:oleObj name="Equation" r:id="rId6" imgW="1002960" imgH="20304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3264" y="6119066"/>
                        <a:ext cx="3234870" cy="65395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3276600" y="3962400"/>
            <a:ext cx="685800" cy="1219200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val 8"/>
          <p:cNvSpPr/>
          <p:nvPr/>
        </p:nvSpPr>
        <p:spPr>
          <a:xfrm>
            <a:off x="3886200" y="3886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588857" y="2334264"/>
          <a:ext cx="3347919" cy="12812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93760" imgH="457200" progId="Equation.DSMT4">
                  <p:embed/>
                </p:oleObj>
              </mc:Choice>
              <mc:Fallback>
                <p:oleObj name="Equation" r:id="rId8" imgW="1193760" imgH="45720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8857" y="2334264"/>
                        <a:ext cx="3347919" cy="128127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3657600" y="4419600"/>
          <a:ext cx="363538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4880" imgH="164880" progId="Equation.DSMT4">
                  <p:embed/>
                </p:oleObj>
              </mc:Choice>
              <mc:Fallback>
                <p:oleObj name="Equation" r:id="rId10" imgW="164880" imgH="16488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419600"/>
                        <a:ext cx="363538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/>
          <p:nvPr/>
        </p:nvSpPr>
        <p:spPr>
          <a:xfrm>
            <a:off x="2552131" y="2320119"/>
            <a:ext cx="3562066" cy="1269242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2"/>
              </a:rPr>
              <a:t>www.BCMath.ca</a:t>
            </a:r>
            <a:r>
              <a:rPr lang="en-US" sz="1000" dirty="0"/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9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7" name="Titl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86836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CA" sz="2300" cap="none"/>
              <a:t>PRACTICE: FIND THE SHORTEST DISTANCE FROM THE POINT R(-1,-3) AND LINE:</a:t>
            </a: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6108257" y="731198"/>
          <a:ext cx="2505075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79280" imgH="203040" progId="Equation.DSMT4">
                  <p:embed/>
                </p:oleObj>
              </mc:Choice>
              <mc:Fallback>
                <p:oleObj name="Equation" r:id="rId4" imgW="1079280" imgH="20304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257" y="731198"/>
                        <a:ext cx="2505075" cy="471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316790" y="1364904"/>
          <a:ext cx="3348037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93760" imgH="457200" progId="Equation.DSMT4">
                  <p:embed/>
                </p:oleObj>
              </mc:Choice>
              <mc:Fallback>
                <p:oleObj name="Equation" r:id="rId6" imgW="1193760" imgH="457200" progId="Equation.DSMT4">
                  <p:embed/>
                  <p:pic>
                    <p:nvPicPr>
                      <p:cNvPr id="921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790" y="1364904"/>
                        <a:ext cx="3348037" cy="1282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286906" y="2822489"/>
          <a:ext cx="4310063" cy="1389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36480" imgH="495000" progId="Equation.DSMT4">
                  <p:embed/>
                </p:oleObj>
              </mc:Choice>
              <mc:Fallback>
                <p:oleObj name="Equation" r:id="rId8" imgW="1536480" imgH="495000" progId="Equation.DSMT4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906" y="2822489"/>
                        <a:ext cx="4310063" cy="1389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409990" y="4350867"/>
          <a:ext cx="2641034" cy="10810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17440" imgH="457200" progId="Equation.DSMT4">
                  <p:embed/>
                </p:oleObj>
              </mc:Choice>
              <mc:Fallback>
                <p:oleObj name="Equation" r:id="rId10" imgW="1117440" imgH="457200" progId="Equation.DSMT4">
                  <p:embed/>
                  <p:pic>
                    <p:nvPicPr>
                      <p:cNvPr id="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990" y="4350867"/>
                        <a:ext cx="2641034" cy="10810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428499" y="5561013"/>
          <a:ext cx="1471613" cy="992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22080" imgH="419040" progId="Equation.DSMT4">
                  <p:embed/>
                </p:oleObj>
              </mc:Choice>
              <mc:Fallback>
                <p:oleObj name="Equation" r:id="rId12" imgW="622080" imgH="419040" progId="Equation.DSMT4">
                  <p:embed/>
                  <p:pic>
                    <p:nvPicPr>
                      <p:cNvPr id="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99" y="5561013"/>
                        <a:ext cx="1471613" cy="992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1984268" y="5785162"/>
          <a:ext cx="2716445" cy="4584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54080" imgH="177480" progId="Equation.DSMT4">
                  <p:embed/>
                </p:oleObj>
              </mc:Choice>
              <mc:Fallback>
                <p:oleObj name="Equation" r:id="rId14" imgW="1054080" imgH="177480" progId="Equation.DSMT4">
                  <p:embed/>
                  <p:pic>
                    <p:nvPicPr>
                      <p:cNvPr id="513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268" y="5785162"/>
                        <a:ext cx="2716445" cy="45848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084763" y="6622578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6"/>
              </a:rPr>
              <a:t>www.BCMath.ca</a:t>
            </a:r>
            <a:r>
              <a:rPr lang="en-US" sz="1000" dirty="0"/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 bwMode="auto">
          <a:xfrm>
            <a:off x="258763" y="225425"/>
            <a:ext cx="8215312" cy="8763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CA" sz="2200" cap="none" dirty="0"/>
              <a:t>III) HORIZONTAL/VERTICAL/SHORTEST DISTANCE BETWEEN TWO PARALLEL 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521075"/>
            <a:ext cx="7894638" cy="2952750"/>
          </a:xfrm>
        </p:spPr>
        <p:txBody>
          <a:bodyPr/>
          <a:lstStyle/>
          <a:p>
            <a:pPr eaLnBrk="1" hangingPunct="1"/>
            <a:r>
              <a:rPr lang="en-CA" sz="2000">
                <a:solidFill>
                  <a:srgbClr val="FF0000"/>
                </a:solidFill>
              </a:rPr>
              <a:t>Horizontal Distance: </a:t>
            </a:r>
            <a:br>
              <a:rPr lang="en-CA" sz="2100"/>
            </a:br>
            <a:r>
              <a:rPr lang="en-CA" sz="2100"/>
              <a:t>	</a:t>
            </a:r>
            <a:r>
              <a:rPr lang="en-CA" sz="1900"/>
              <a:t>Find the difference between the x-intercepts</a:t>
            </a:r>
          </a:p>
          <a:p>
            <a:pPr eaLnBrk="1" hangingPunct="1"/>
            <a:r>
              <a:rPr lang="en-CA" sz="2000">
                <a:solidFill>
                  <a:srgbClr val="FF0000"/>
                </a:solidFill>
              </a:rPr>
              <a:t>Vertical Distance:</a:t>
            </a:r>
            <a:br>
              <a:rPr lang="en-CA" sz="2100"/>
            </a:br>
            <a:r>
              <a:rPr lang="en-CA" sz="2100"/>
              <a:t>	</a:t>
            </a:r>
            <a:r>
              <a:rPr lang="en-CA" sz="1900"/>
              <a:t>Difference between the y-intercepts</a:t>
            </a:r>
          </a:p>
          <a:p>
            <a:pPr eaLnBrk="1" hangingPunct="1"/>
            <a:r>
              <a:rPr lang="en-CA" sz="2000">
                <a:solidFill>
                  <a:srgbClr val="FF0000"/>
                </a:solidFill>
              </a:rPr>
              <a:t>Shortest Distance:</a:t>
            </a:r>
            <a:br>
              <a:rPr lang="en-CA" sz="2100"/>
            </a:br>
            <a:r>
              <a:rPr lang="en-CA" sz="2100"/>
              <a:t>Create a RT &amp; perpendicular line between the two parallel lines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855788" y="2265363"/>
            <a:ext cx="4319587" cy="0"/>
          </a:xfrm>
          <a:prstGeom prst="straightConnector1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>
            <a:off x="2774950" y="2317751"/>
            <a:ext cx="2339975" cy="0"/>
          </a:xfrm>
          <a:prstGeom prst="straightConnector1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1882775" y="1160463"/>
            <a:ext cx="3589338" cy="1651000"/>
          </a:xfrm>
          <a:prstGeom prst="straightConnector1">
            <a:avLst/>
          </a:prstGeom>
          <a:ln w="158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2554288" y="1790700"/>
            <a:ext cx="3589337" cy="1651000"/>
          </a:xfrm>
          <a:prstGeom prst="straightConnector1">
            <a:avLst/>
          </a:prstGeom>
          <a:ln w="158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Left-Right Arrow 17"/>
          <p:cNvSpPr/>
          <p:nvPr/>
        </p:nvSpPr>
        <p:spPr>
          <a:xfrm>
            <a:off x="3084513" y="2128838"/>
            <a:ext cx="2046287" cy="273050"/>
          </a:xfrm>
          <a:prstGeom prst="leftRightArrow">
            <a:avLst/>
          </a:prstGeom>
          <a:solidFill>
            <a:srgbClr val="00B0F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" name="Left-Right Arrow 18"/>
          <p:cNvSpPr/>
          <p:nvPr/>
        </p:nvSpPr>
        <p:spPr>
          <a:xfrm rot="5400000">
            <a:off x="3467100" y="2212975"/>
            <a:ext cx="957263" cy="271463"/>
          </a:xfrm>
          <a:prstGeom prst="leftRightArrow">
            <a:avLst/>
          </a:prstGeom>
          <a:solidFill>
            <a:srgbClr val="FF000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" name="Oval 19"/>
          <p:cNvSpPr/>
          <p:nvPr/>
        </p:nvSpPr>
        <p:spPr>
          <a:xfrm>
            <a:off x="3057525" y="2212975"/>
            <a:ext cx="101600" cy="968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" name="Oval 20"/>
          <p:cNvSpPr/>
          <p:nvPr/>
        </p:nvSpPr>
        <p:spPr>
          <a:xfrm>
            <a:off x="5065713" y="2214563"/>
            <a:ext cx="101600" cy="968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" name="Oval 21"/>
          <p:cNvSpPr/>
          <p:nvPr/>
        </p:nvSpPr>
        <p:spPr>
          <a:xfrm>
            <a:off x="3895725" y="1820863"/>
            <a:ext cx="100013" cy="968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Oval 22"/>
          <p:cNvSpPr/>
          <p:nvPr/>
        </p:nvSpPr>
        <p:spPr>
          <a:xfrm>
            <a:off x="3897313" y="2778125"/>
            <a:ext cx="101600" cy="968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" name="Right Triangle 23"/>
          <p:cNvSpPr/>
          <p:nvPr/>
        </p:nvSpPr>
        <p:spPr>
          <a:xfrm flipV="1">
            <a:off x="3098800" y="2252663"/>
            <a:ext cx="2005013" cy="941387"/>
          </a:xfrm>
          <a:prstGeom prst="rtTriangle">
            <a:avLst/>
          </a:prstGeom>
          <a:solidFill>
            <a:srgbClr val="92D050">
              <a:alpha val="3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26" name="Straight Arrow Connector 25"/>
          <p:cNvCxnSpPr>
            <a:stCxn id="20" idx="1"/>
          </p:cNvCxnSpPr>
          <p:nvPr/>
        </p:nvCxnSpPr>
        <p:spPr>
          <a:xfrm rot="16200000" flipH="1">
            <a:off x="2834481" y="2466182"/>
            <a:ext cx="815975" cy="338138"/>
          </a:xfrm>
          <a:prstGeom prst="straightConnector1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1744663" y="5894388"/>
          <a:ext cx="348297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98600" imgH="457200" progId="Equation.DSMT4">
                  <p:embed/>
                </p:oleObj>
              </mc:Choice>
              <mc:Fallback>
                <p:oleObj name="Equation" r:id="rId4" imgW="2298600" imgH="457200" progId="Equation.DSMT4">
                  <p:embed/>
                  <p:pic>
                    <p:nvPicPr>
                      <p:cNvPr id="184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4663" y="5894388"/>
                        <a:ext cx="3482975" cy="6921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5422900" y="920750"/>
            <a:ext cx="8985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entury Schoolbook" pitchFamily="18" charset="0"/>
              </a:rPr>
              <a:t>Line A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6108700" y="1509713"/>
            <a:ext cx="8969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entury Schoolbook" pitchFamily="18" charset="0"/>
              </a:rPr>
              <a:t>Line B</a:t>
            </a:r>
          </a:p>
        </p:txBody>
      </p:sp>
      <p:sp>
        <p:nvSpPr>
          <p:cNvPr id="25" name="Left-Right Arrow 24"/>
          <p:cNvSpPr/>
          <p:nvPr/>
        </p:nvSpPr>
        <p:spPr>
          <a:xfrm rot="5400000">
            <a:off x="3455195" y="2202656"/>
            <a:ext cx="957262" cy="269875"/>
          </a:xfrm>
          <a:prstGeom prst="leftRightArrow">
            <a:avLst/>
          </a:prstGeom>
          <a:solidFill>
            <a:srgbClr val="FF000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6"/>
              </a:rPr>
              <a:t>www.BCMath.ca</a:t>
            </a:r>
            <a:r>
              <a:rPr lang="en-US" sz="1000" dirty="0"/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46809E-6 L -0.08941 0.05573 " pathEditMode="relative" rAng="0" ptsTypes="AA">
                                      <p:cBhvr>
                                        <p:cTn id="14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00" y="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19" grpId="1" animBg="1"/>
      <p:bldP spid="20" grpId="0" animBg="1"/>
      <p:bldP spid="21" grpId="0" animBg="1"/>
      <p:bldP spid="22" grpId="0" animBg="1"/>
      <p:bldP spid="23" grpId="0" animBg="1"/>
      <p:bldP spid="24" grpId="0" animBg="1"/>
      <p:bldP spid="28" grpId="0"/>
      <p:bldP spid="29" grpId="0"/>
      <p:bldP spid="25" grpId="0" animBg="1"/>
      <p:bldP spid="2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 noChangeAspect="1"/>
          </p:cNvGrpSpPr>
          <p:nvPr/>
        </p:nvGrpSpPr>
        <p:grpSpPr bwMode="auto">
          <a:xfrm>
            <a:off x="430213" y="1800225"/>
            <a:ext cx="4468812" cy="4965700"/>
            <a:chOff x="289" y="1240"/>
            <a:chExt cx="2823" cy="2910"/>
          </a:xfrm>
        </p:grpSpPr>
        <p:sp>
          <p:nvSpPr>
            <p:cNvPr id="7207" name="AutoShape 6"/>
            <p:cNvSpPr>
              <a:spLocks noChangeAspect="1" noChangeArrowheads="1" noTextEdit="1"/>
            </p:cNvSpPr>
            <p:nvPr/>
          </p:nvSpPr>
          <p:spPr bwMode="auto">
            <a:xfrm>
              <a:off x="289" y="1240"/>
              <a:ext cx="2823" cy="29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08" name="Rectangle 8"/>
            <p:cNvSpPr>
              <a:spLocks noChangeArrowheads="1"/>
            </p:cNvSpPr>
            <p:nvPr/>
          </p:nvSpPr>
          <p:spPr bwMode="auto">
            <a:xfrm>
              <a:off x="292" y="1246"/>
              <a:ext cx="2817" cy="2898"/>
            </a:xfrm>
            <a:prstGeom prst="rect">
              <a:avLst/>
            </a:prstGeom>
            <a:solidFill>
              <a:srgbClr val="FFFFFF"/>
            </a:solidFill>
            <a:ln w="3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209" name="Line 9"/>
            <p:cNvSpPr>
              <a:spLocks noChangeShapeType="1"/>
            </p:cNvSpPr>
            <p:nvPr/>
          </p:nvSpPr>
          <p:spPr bwMode="auto">
            <a:xfrm flipV="1">
              <a:off x="468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10" name="Line 10"/>
            <p:cNvSpPr>
              <a:spLocks noChangeShapeType="1"/>
            </p:cNvSpPr>
            <p:nvPr/>
          </p:nvSpPr>
          <p:spPr bwMode="auto">
            <a:xfrm flipV="1">
              <a:off x="471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11" name="Line 11"/>
            <p:cNvSpPr>
              <a:spLocks noChangeShapeType="1"/>
            </p:cNvSpPr>
            <p:nvPr/>
          </p:nvSpPr>
          <p:spPr bwMode="auto">
            <a:xfrm flipV="1">
              <a:off x="645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12" name="Line 12"/>
            <p:cNvSpPr>
              <a:spLocks noChangeShapeType="1"/>
            </p:cNvSpPr>
            <p:nvPr/>
          </p:nvSpPr>
          <p:spPr bwMode="auto">
            <a:xfrm flipV="1">
              <a:off x="647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13" name="Line 13"/>
            <p:cNvSpPr>
              <a:spLocks noChangeShapeType="1"/>
            </p:cNvSpPr>
            <p:nvPr/>
          </p:nvSpPr>
          <p:spPr bwMode="auto">
            <a:xfrm flipV="1">
              <a:off x="818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14" name="Line 14"/>
            <p:cNvSpPr>
              <a:spLocks noChangeShapeType="1"/>
            </p:cNvSpPr>
            <p:nvPr/>
          </p:nvSpPr>
          <p:spPr bwMode="auto">
            <a:xfrm flipV="1">
              <a:off x="821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15" name="Line 15"/>
            <p:cNvSpPr>
              <a:spLocks noChangeShapeType="1"/>
            </p:cNvSpPr>
            <p:nvPr/>
          </p:nvSpPr>
          <p:spPr bwMode="auto">
            <a:xfrm flipV="1">
              <a:off x="995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16" name="Line 16"/>
            <p:cNvSpPr>
              <a:spLocks noChangeShapeType="1"/>
            </p:cNvSpPr>
            <p:nvPr/>
          </p:nvSpPr>
          <p:spPr bwMode="auto">
            <a:xfrm flipV="1">
              <a:off x="998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17" name="Line 17"/>
            <p:cNvSpPr>
              <a:spLocks noChangeShapeType="1"/>
            </p:cNvSpPr>
            <p:nvPr/>
          </p:nvSpPr>
          <p:spPr bwMode="auto">
            <a:xfrm flipV="1">
              <a:off x="1171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18" name="Line 18"/>
            <p:cNvSpPr>
              <a:spLocks noChangeShapeType="1"/>
            </p:cNvSpPr>
            <p:nvPr/>
          </p:nvSpPr>
          <p:spPr bwMode="auto">
            <a:xfrm flipV="1">
              <a:off x="1174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19" name="Line 19"/>
            <p:cNvSpPr>
              <a:spLocks noChangeShapeType="1"/>
            </p:cNvSpPr>
            <p:nvPr/>
          </p:nvSpPr>
          <p:spPr bwMode="auto">
            <a:xfrm flipV="1">
              <a:off x="1348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20" name="Line 20"/>
            <p:cNvSpPr>
              <a:spLocks noChangeShapeType="1"/>
            </p:cNvSpPr>
            <p:nvPr/>
          </p:nvSpPr>
          <p:spPr bwMode="auto">
            <a:xfrm flipV="1">
              <a:off x="1350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21" name="Line 21"/>
            <p:cNvSpPr>
              <a:spLocks noChangeShapeType="1"/>
            </p:cNvSpPr>
            <p:nvPr/>
          </p:nvSpPr>
          <p:spPr bwMode="auto">
            <a:xfrm flipV="1">
              <a:off x="1521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22" name="Line 22"/>
            <p:cNvSpPr>
              <a:spLocks noChangeShapeType="1"/>
            </p:cNvSpPr>
            <p:nvPr/>
          </p:nvSpPr>
          <p:spPr bwMode="auto">
            <a:xfrm flipV="1">
              <a:off x="1524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23" name="Line 23"/>
            <p:cNvSpPr>
              <a:spLocks noChangeShapeType="1"/>
            </p:cNvSpPr>
            <p:nvPr/>
          </p:nvSpPr>
          <p:spPr bwMode="auto">
            <a:xfrm flipV="1">
              <a:off x="1874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24" name="Line 24"/>
            <p:cNvSpPr>
              <a:spLocks noChangeShapeType="1"/>
            </p:cNvSpPr>
            <p:nvPr/>
          </p:nvSpPr>
          <p:spPr bwMode="auto">
            <a:xfrm flipV="1">
              <a:off x="1877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25" name="Line 25"/>
            <p:cNvSpPr>
              <a:spLocks noChangeShapeType="1"/>
            </p:cNvSpPr>
            <p:nvPr/>
          </p:nvSpPr>
          <p:spPr bwMode="auto">
            <a:xfrm flipV="1">
              <a:off x="2051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26" name="Line 26"/>
            <p:cNvSpPr>
              <a:spLocks noChangeShapeType="1"/>
            </p:cNvSpPr>
            <p:nvPr/>
          </p:nvSpPr>
          <p:spPr bwMode="auto">
            <a:xfrm flipV="1">
              <a:off x="2053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27" name="Line 27"/>
            <p:cNvSpPr>
              <a:spLocks noChangeShapeType="1"/>
            </p:cNvSpPr>
            <p:nvPr/>
          </p:nvSpPr>
          <p:spPr bwMode="auto">
            <a:xfrm flipV="1">
              <a:off x="2224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28" name="Line 28"/>
            <p:cNvSpPr>
              <a:spLocks noChangeShapeType="1"/>
            </p:cNvSpPr>
            <p:nvPr/>
          </p:nvSpPr>
          <p:spPr bwMode="auto">
            <a:xfrm flipV="1">
              <a:off x="2227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29" name="Line 29"/>
            <p:cNvSpPr>
              <a:spLocks noChangeShapeType="1"/>
            </p:cNvSpPr>
            <p:nvPr/>
          </p:nvSpPr>
          <p:spPr bwMode="auto">
            <a:xfrm flipV="1">
              <a:off x="2401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30" name="Line 30"/>
            <p:cNvSpPr>
              <a:spLocks noChangeShapeType="1"/>
            </p:cNvSpPr>
            <p:nvPr/>
          </p:nvSpPr>
          <p:spPr bwMode="auto">
            <a:xfrm flipV="1">
              <a:off x="2403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31" name="Line 31"/>
            <p:cNvSpPr>
              <a:spLocks noChangeShapeType="1"/>
            </p:cNvSpPr>
            <p:nvPr/>
          </p:nvSpPr>
          <p:spPr bwMode="auto">
            <a:xfrm flipV="1">
              <a:off x="2577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32" name="Line 32"/>
            <p:cNvSpPr>
              <a:spLocks noChangeShapeType="1"/>
            </p:cNvSpPr>
            <p:nvPr/>
          </p:nvSpPr>
          <p:spPr bwMode="auto">
            <a:xfrm flipV="1">
              <a:off x="2580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33" name="Line 33"/>
            <p:cNvSpPr>
              <a:spLocks noChangeShapeType="1"/>
            </p:cNvSpPr>
            <p:nvPr/>
          </p:nvSpPr>
          <p:spPr bwMode="auto">
            <a:xfrm flipV="1">
              <a:off x="2754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34" name="Line 34"/>
            <p:cNvSpPr>
              <a:spLocks noChangeShapeType="1"/>
            </p:cNvSpPr>
            <p:nvPr/>
          </p:nvSpPr>
          <p:spPr bwMode="auto">
            <a:xfrm flipV="1">
              <a:off x="2756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35" name="Line 35"/>
            <p:cNvSpPr>
              <a:spLocks noChangeShapeType="1"/>
            </p:cNvSpPr>
            <p:nvPr/>
          </p:nvSpPr>
          <p:spPr bwMode="auto">
            <a:xfrm flipV="1">
              <a:off x="2927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36" name="Line 36"/>
            <p:cNvSpPr>
              <a:spLocks noChangeShapeType="1"/>
            </p:cNvSpPr>
            <p:nvPr/>
          </p:nvSpPr>
          <p:spPr bwMode="auto">
            <a:xfrm flipV="1">
              <a:off x="2930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37" name="Line 37"/>
            <p:cNvSpPr>
              <a:spLocks noChangeShapeType="1"/>
            </p:cNvSpPr>
            <p:nvPr/>
          </p:nvSpPr>
          <p:spPr bwMode="auto">
            <a:xfrm>
              <a:off x="295" y="3952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38" name="Line 38"/>
            <p:cNvSpPr>
              <a:spLocks noChangeShapeType="1"/>
            </p:cNvSpPr>
            <p:nvPr/>
          </p:nvSpPr>
          <p:spPr bwMode="auto">
            <a:xfrm>
              <a:off x="295" y="3958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39" name="Line 39"/>
            <p:cNvSpPr>
              <a:spLocks noChangeShapeType="1"/>
            </p:cNvSpPr>
            <p:nvPr/>
          </p:nvSpPr>
          <p:spPr bwMode="auto">
            <a:xfrm>
              <a:off x="295" y="3772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40" name="Line 40"/>
            <p:cNvSpPr>
              <a:spLocks noChangeShapeType="1"/>
            </p:cNvSpPr>
            <p:nvPr/>
          </p:nvSpPr>
          <p:spPr bwMode="auto">
            <a:xfrm>
              <a:off x="295" y="3778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41" name="Line 41"/>
            <p:cNvSpPr>
              <a:spLocks noChangeShapeType="1"/>
            </p:cNvSpPr>
            <p:nvPr/>
          </p:nvSpPr>
          <p:spPr bwMode="auto">
            <a:xfrm>
              <a:off x="295" y="3592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42" name="Line 42"/>
            <p:cNvSpPr>
              <a:spLocks noChangeShapeType="1"/>
            </p:cNvSpPr>
            <p:nvPr/>
          </p:nvSpPr>
          <p:spPr bwMode="auto">
            <a:xfrm>
              <a:off x="295" y="3598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43" name="Line 43"/>
            <p:cNvSpPr>
              <a:spLocks noChangeShapeType="1"/>
            </p:cNvSpPr>
            <p:nvPr/>
          </p:nvSpPr>
          <p:spPr bwMode="auto">
            <a:xfrm>
              <a:off x="295" y="3412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44" name="Line 44"/>
            <p:cNvSpPr>
              <a:spLocks noChangeShapeType="1"/>
            </p:cNvSpPr>
            <p:nvPr/>
          </p:nvSpPr>
          <p:spPr bwMode="auto">
            <a:xfrm>
              <a:off x="295" y="3418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45" name="Line 45"/>
            <p:cNvSpPr>
              <a:spLocks noChangeShapeType="1"/>
            </p:cNvSpPr>
            <p:nvPr/>
          </p:nvSpPr>
          <p:spPr bwMode="auto">
            <a:xfrm>
              <a:off x="295" y="3232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46" name="Line 46"/>
            <p:cNvSpPr>
              <a:spLocks noChangeShapeType="1"/>
            </p:cNvSpPr>
            <p:nvPr/>
          </p:nvSpPr>
          <p:spPr bwMode="auto">
            <a:xfrm>
              <a:off x="295" y="3238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47" name="Line 47"/>
            <p:cNvSpPr>
              <a:spLocks noChangeShapeType="1"/>
            </p:cNvSpPr>
            <p:nvPr/>
          </p:nvSpPr>
          <p:spPr bwMode="auto">
            <a:xfrm>
              <a:off x="295" y="3052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48" name="Line 48"/>
            <p:cNvSpPr>
              <a:spLocks noChangeShapeType="1"/>
            </p:cNvSpPr>
            <p:nvPr/>
          </p:nvSpPr>
          <p:spPr bwMode="auto">
            <a:xfrm>
              <a:off x="295" y="3058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49" name="Line 49"/>
            <p:cNvSpPr>
              <a:spLocks noChangeShapeType="1"/>
            </p:cNvSpPr>
            <p:nvPr/>
          </p:nvSpPr>
          <p:spPr bwMode="auto">
            <a:xfrm>
              <a:off x="295" y="2872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50" name="Line 50"/>
            <p:cNvSpPr>
              <a:spLocks noChangeShapeType="1"/>
            </p:cNvSpPr>
            <p:nvPr/>
          </p:nvSpPr>
          <p:spPr bwMode="auto">
            <a:xfrm>
              <a:off x="295" y="2878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51" name="Line 51"/>
            <p:cNvSpPr>
              <a:spLocks noChangeShapeType="1"/>
            </p:cNvSpPr>
            <p:nvPr/>
          </p:nvSpPr>
          <p:spPr bwMode="auto">
            <a:xfrm>
              <a:off x="295" y="2506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52" name="Line 52"/>
            <p:cNvSpPr>
              <a:spLocks noChangeShapeType="1"/>
            </p:cNvSpPr>
            <p:nvPr/>
          </p:nvSpPr>
          <p:spPr bwMode="auto">
            <a:xfrm>
              <a:off x="295" y="2512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53" name="Line 53"/>
            <p:cNvSpPr>
              <a:spLocks noChangeShapeType="1"/>
            </p:cNvSpPr>
            <p:nvPr/>
          </p:nvSpPr>
          <p:spPr bwMode="auto">
            <a:xfrm>
              <a:off x="295" y="2326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54" name="Line 54"/>
            <p:cNvSpPr>
              <a:spLocks noChangeShapeType="1"/>
            </p:cNvSpPr>
            <p:nvPr/>
          </p:nvSpPr>
          <p:spPr bwMode="auto">
            <a:xfrm>
              <a:off x="295" y="2332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55" name="Line 55"/>
            <p:cNvSpPr>
              <a:spLocks noChangeShapeType="1"/>
            </p:cNvSpPr>
            <p:nvPr/>
          </p:nvSpPr>
          <p:spPr bwMode="auto">
            <a:xfrm>
              <a:off x="295" y="2146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56" name="Line 56"/>
            <p:cNvSpPr>
              <a:spLocks noChangeShapeType="1"/>
            </p:cNvSpPr>
            <p:nvPr/>
          </p:nvSpPr>
          <p:spPr bwMode="auto">
            <a:xfrm>
              <a:off x="295" y="2152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57" name="Line 57"/>
            <p:cNvSpPr>
              <a:spLocks noChangeShapeType="1"/>
            </p:cNvSpPr>
            <p:nvPr/>
          </p:nvSpPr>
          <p:spPr bwMode="auto">
            <a:xfrm>
              <a:off x="295" y="1966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58" name="Line 58"/>
            <p:cNvSpPr>
              <a:spLocks noChangeShapeType="1"/>
            </p:cNvSpPr>
            <p:nvPr/>
          </p:nvSpPr>
          <p:spPr bwMode="auto">
            <a:xfrm>
              <a:off x="295" y="1972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59" name="Line 59"/>
            <p:cNvSpPr>
              <a:spLocks noChangeShapeType="1"/>
            </p:cNvSpPr>
            <p:nvPr/>
          </p:nvSpPr>
          <p:spPr bwMode="auto">
            <a:xfrm>
              <a:off x="295" y="1786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60" name="Line 60"/>
            <p:cNvSpPr>
              <a:spLocks noChangeShapeType="1"/>
            </p:cNvSpPr>
            <p:nvPr/>
          </p:nvSpPr>
          <p:spPr bwMode="auto">
            <a:xfrm>
              <a:off x="295" y="1792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61" name="Line 61"/>
            <p:cNvSpPr>
              <a:spLocks noChangeShapeType="1"/>
            </p:cNvSpPr>
            <p:nvPr/>
          </p:nvSpPr>
          <p:spPr bwMode="auto">
            <a:xfrm>
              <a:off x="295" y="1606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62" name="Line 62"/>
            <p:cNvSpPr>
              <a:spLocks noChangeShapeType="1"/>
            </p:cNvSpPr>
            <p:nvPr/>
          </p:nvSpPr>
          <p:spPr bwMode="auto">
            <a:xfrm>
              <a:off x="295" y="1612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63" name="Line 63"/>
            <p:cNvSpPr>
              <a:spLocks noChangeShapeType="1"/>
            </p:cNvSpPr>
            <p:nvPr/>
          </p:nvSpPr>
          <p:spPr bwMode="auto">
            <a:xfrm>
              <a:off x="295" y="1426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64" name="Line 64"/>
            <p:cNvSpPr>
              <a:spLocks noChangeShapeType="1"/>
            </p:cNvSpPr>
            <p:nvPr/>
          </p:nvSpPr>
          <p:spPr bwMode="auto">
            <a:xfrm>
              <a:off x="295" y="1432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65" name="Line 65"/>
            <p:cNvSpPr>
              <a:spLocks noChangeShapeType="1"/>
            </p:cNvSpPr>
            <p:nvPr/>
          </p:nvSpPr>
          <p:spPr bwMode="auto">
            <a:xfrm>
              <a:off x="295" y="2680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66" name="Line 66"/>
            <p:cNvSpPr>
              <a:spLocks noChangeShapeType="1"/>
            </p:cNvSpPr>
            <p:nvPr/>
          </p:nvSpPr>
          <p:spPr bwMode="auto">
            <a:xfrm>
              <a:off x="295" y="2686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67" name="Line 67"/>
            <p:cNvSpPr>
              <a:spLocks noChangeShapeType="1"/>
            </p:cNvSpPr>
            <p:nvPr/>
          </p:nvSpPr>
          <p:spPr bwMode="auto">
            <a:xfrm>
              <a:off x="295" y="2692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68" name="Line 68"/>
            <p:cNvSpPr>
              <a:spLocks noChangeShapeType="1"/>
            </p:cNvSpPr>
            <p:nvPr/>
          </p:nvSpPr>
          <p:spPr bwMode="auto">
            <a:xfrm>
              <a:off x="295" y="2698"/>
              <a:ext cx="2814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69" name="Rectangle 69"/>
            <p:cNvSpPr>
              <a:spLocks noChangeArrowheads="1"/>
            </p:cNvSpPr>
            <p:nvPr/>
          </p:nvSpPr>
          <p:spPr bwMode="auto">
            <a:xfrm>
              <a:off x="3051" y="2500"/>
              <a:ext cx="47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7270" name="Freeform 70"/>
            <p:cNvSpPr>
              <a:spLocks/>
            </p:cNvSpPr>
            <p:nvPr/>
          </p:nvSpPr>
          <p:spPr bwMode="auto">
            <a:xfrm>
              <a:off x="3079" y="2638"/>
              <a:ext cx="25" cy="108"/>
            </a:xfrm>
            <a:custGeom>
              <a:avLst/>
              <a:gdLst>
                <a:gd name="T0" fmla="*/ 0 w 25"/>
                <a:gd name="T1" fmla="*/ 0 h 108"/>
                <a:gd name="T2" fmla="*/ 25 w 25"/>
                <a:gd name="T3" fmla="*/ 54 h 108"/>
                <a:gd name="T4" fmla="*/ 0 w 25"/>
                <a:gd name="T5" fmla="*/ 108 h 108"/>
                <a:gd name="T6" fmla="*/ 0 w 25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"/>
                <a:gd name="T13" fmla="*/ 0 h 108"/>
                <a:gd name="T14" fmla="*/ 25 w 25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" h="108">
                  <a:moveTo>
                    <a:pt x="0" y="0"/>
                  </a:moveTo>
                  <a:lnTo>
                    <a:pt x="25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271" name="Line 71"/>
            <p:cNvSpPr>
              <a:spLocks noChangeShapeType="1"/>
            </p:cNvSpPr>
            <p:nvPr/>
          </p:nvSpPr>
          <p:spPr bwMode="auto">
            <a:xfrm flipV="1">
              <a:off x="1695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72" name="Line 72"/>
            <p:cNvSpPr>
              <a:spLocks noChangeShapeType="1"/>
            </p:cNvSpPr>
            <p:nvPr/>
          </p:nvSpPr>
          <p:spPr bwMode="auto">
            <a:xfrm flipV="1">
              <a:off x="1698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73" name="Line 73"/>
            <p:cNvSpPr>
              <a:spLocks noChangeShapeType="1"/>
            </p:cNvSpPr>
            <p:nvPr/>
          </p:nvSpPr>
          <p:spPr bwMode="auto">
            <a:xfrm flipV="1">
              <a:off x="1701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74" name="Line 74"/>
            <p:cNvSpPr>
              <a:spLocks noChangeShapeType="1"/>
            </p:cNvSpPr>
            <p:nvPr/>
          </p:nvSpPr>
          <p:spPr bwMode="auto">
            <a:xfrm flipV="1">
              <a:off x="1703" y="1246"/>
              <a:ext cx="1" cy="2892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75" name="Rectangle 75"/>
            <p:cNvSpPr>
              <a:spLocks noChangeArrowheads="1"/>
            </p:cNvSpPr>
            <p:nvPr/>
          </p:nvSpPr>
          <p:spPr bwMode="auto">
            <a:xfrm>
              <a:off x="1734" y="1234"/>
              <a:ext cx="47" cy="1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7276" name="Freeform 76"/>
            <p:cNvSpPr>
              <a:spLocks/>
            </p:cNvSpPr>
            <p:nvPr/>
          </p:nvSpPr>
          <p:spPr bwMode="auto">
            <a:xfrm>
              <a:off x="1676" y="1252"/>
              <a:ext cx="49" cy="54"/>
            </a:xfrm>
            <a:custGeom>
              <a:avLst/>
              <a:gdLst>
                <a:gd name="T0" fmla="*/ 0 w 49"/>
                <a:gd name="T1" fmla="*/ 54 h 54"/>
                <a:gd name="T2" fmla="*/ 25 w 49"/>
                <a:gd name="T3" fmla="*/ 0 h 54"/>
                <a:gd name="T4" fmla="*/ 49 w 49"/>
                <a:gd name="T5" fmla="*/ 54 h 54"/>
                <a:gd name="T6" fmla="*/ 0 w 49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"/>
                <a:gd name="T13" fmla="*/ 0 h 54"/>
                <a:gd name="T14" fmla="*/ 49 w 49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" h="54">
                  <a:moveTo>
                    <a:pt x="0" y="54"/>
                  </a:moveTo>
                  <a:lnTo>
                    <a:pt x="25" y="0"/>
                  </a:lnTo>
                  <a:lnTo>
                    <a:pt x="49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277" name="Rectangle 77"/>
            <p:cNvSpPr>
              <a:spLocks noChangeArrowheads="1"/>
            </p:cNvSpPr>
            <p:nvPr/>
          </p:nvSpPr>
          <p:spPr bwMode="auto">
            <a:xfrm>
              <a:off x="292" y="1246"/>
              <a:ext cx="2817" cy="2898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  <p:sp>
          <p:nvSpPr>
            <p:cNvPr id="7278" name="Line 78"/>
            <p:cNvSpPr>
              <a:spLocks noChangeShapeType="1"/>
            </p:cNvSpPr>
            <p:nvPr/>
          </p:nvSpPr>
          <p:spPr bwMode="auto">
            <a:xfrm>
              <a:off x="471" y="2656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79" name="Rectangle 79"/>
            <p:cNvSpPr>
              <a:spLocks noChangeArrowheads="1"/>
            </p:cNvSpPr>
            <p:nvPr/>
          </p:nvSpPr>
          <p:spPr bwMode="auto">
            <a:xfrm>
              <a:off x="443" y="2734"/>
              <a:ext cx="83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-7</a:t>
              </a:r>
              <a:endParaRPr lang="en-US"/>
            </a:p>
          </p:txBody>
        </p:sp>
        <p:sp>
          <p:nvSpPr>
            <p:cNvPr id="7280" name="Line 80"/>
            <p:cNvSpPr>
              <a:spLocks noChangeShapeType="1"/>
            </p:cNvSpPr>
            <p:nvPr/>
          </p:nvSpPr>
          <p:spPr bwMode="auto">
            <a:xfrm>
              <a:off x="647" y="2656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81" name="Rectangle 81"/>
            <p:cNvSpPr>
              <a:spLocks noChangeArrowheads="1"/>
            </p:cNvSpPr>
            <p:nvPr/>
          </p:nvSpPr>
          <p:spPr bwMode="auto">
            <a:xfrm>
              <a:off x="620" y="2734"/>
              <a:ext cx="83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7282" name="Line 82"/>
            <p:cNvSpPr>
              <a:spLocks noChangeShapeType="1"/>
            </p:cNvSpPr>
            <p:nvPr/>
          </p:nvSpPr>
          <p:spPr bwMode="auto">
            <a:xfrm>
              <a:off x="821" y="2656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83" name="Rectangle 83"/>
            <p:cNvSpPr>
              <a:spLocks noChangeArrowheads="1"/>
            </p:cNvSpPr>
            <p:nvPr/>
          </p:nvSpPr>
          <p:spPr bwMode="auto">
            <a:xfrm>
              <a:off x="794" y="2734"/>
              <a:ext cx="83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7284" name="Line 84"/>
            <p:cNvSpPr>
              <a:spLocks noChangeShapeType="1"/>
            </p:cNvSpPr>
            <p:nvPr/>
          </p:nvSpPr>
          <p:spPr bwMode="auto">
            <a:xfrm>
              <a:off x="998" y="2656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85" name="Rectangle 85"/>
            <p:cNvSpPr>
              <a:spLocks noChangeArrowheads="1"/>
            </p:cNvSpPr>
            <p:nvPr/>
          </p:nvSpPr>
          <p:spPr bwMode="auto">
            <a:xfrm>
              <a:off x="970" y="2734"/>
              <a:ext cx="83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7286" name="Line 86"/>
            <p:cNvSpPr>
              <a:spLocks noChangeShapeType="1"/>
            </p:cNvSpPr>
            <p:nvPr/>
          </p:nvSpPr>
          <p:spPr bwMode="auto">
            <a:xfrm>
              <a:off x="1174" y="2656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87" name="Rectangle 87"/>
            <p:cNvSpPr>
              <a:spLocks noChangeArrowheads="1"/>
            </p:cNvSpPr>
            <p:nvPr/>
          </p:nvSpPr>
          <p:spPr bwMode="auto">
            <a:xfrm>
              <a:off x="1146" y="2734"/>
              <a:ext cx="83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7288" name="Line 88"/>
            <p:cNvSpPr>
              <a:spLocks noChangeShapeType="1"/>
            </p:cNvSpPr>
            <p:nvPr/>
          </p:nvSpPr>
          <p:spPr bwMode="auto">
            <a:xfrm>
              <a:off x="1350" y="2656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89" name="Rectangle 89"/>
            <p:cNvSpPr>
              <a:spLocks noChangeArrowheads="1"/>
            </p:cNvSpPr>
            <p:nvPr/>
          </p:nvSpPr>
          <p:spPr bwMode="auto">
            <a:xfrm>
              <a:off x="1323" y="2734"/>
              <a:ext cx="83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290" name="Line 90"/>
            <p:cNvSpPr>
              <a:spLocks noChangeShapeType="1"/>
            </p:cNvSpPr>
            <p:nvPr/>
          </p:nvSpPr>
          <p:spPr bwMode="auto">
            <a:xfrm>
              <a:off x="1524" y="2656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91" name="Rectangle 91"/>
            <p:cNvSpPr>
              <a:spLocks noChangeArrowheads="1"/>
            </p:cNvSpPr>
            <p:nvPr/>
          </p:nvSpPr>
          <p:spPr bwMode="auto">
            <a:xfrm>
              <a:off x="1496" y="2734"/>
              <a:ext cx="83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292" name="Rectangle 92"/>
            <p:cNvSpPr>
              <a:spLocks noChangeArrowheads="1"/>
            </p:cNvSpPr>
            <p:nvPr/>
          </p:nvSpPr>
          <p:spPr bwMode="auto">
            <a:xfrm>
              <a:off x="1712" y="2734"/>
              <a:ext cx="55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7293" name="Line 93"/>
            <p:cNvSpPr>
              <a:spLocks noChangeShapeType="1"/>
            </p:cNvSpPr>
            <p:nvPr/>
          </p:nvSpPr>
          <p:spPr bwMode="auto">
            <a:xfrm>
              <a:off x="1877" y="2656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94" name="Rectangle 94"/>
            <p:cNvSpPr>
              <a:spLocks noChangeArrowheads="1"/>
            </p:cNvSpPr>
            <p:nvPr/>
          </p:nvSpPr>
          <p:spPr bwMode="auto">
            <a:xfrm>
              <a:off x="1880" y="2734"/>
              <a:ext cx="55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295" name="Line 95"/>
            <p:cNvSpPr>
              <a:spLocks noChangeShapeType="1"/>
            </p:cNvSpPr>
            <p:nvPr/>
          </p:nvSpPr>
          <p:spPr bwMode="auto">
            <a:xfrm>
              <a:off x="2053" y="2656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96" name="Rectangle 96"/>
            <p:cNvSpPr>
              <a:spLocks noChangeArrowheads="1"/>
            </p:cNvSpPr>
            <p:nvPr/>
          </p:nvSpPr>
          <p:spPr bwMode="auto">
            <a:xfrm>
              <a:off x="2056" y="2734"/>
              <a:ext cx="55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297" name="Line 97"/>
            <p:cNvSpPr>
              <a:spLocks noChangeShapeType="1"/>
            </p:cNvSpPr>
            <p:nvPr/>
          </p:nvSpPr>
          <p:spPr bwMode="auto">
            <a:xfrm>
              <a:off x="2227" y="2656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298" name="Rectangle 98"/>
            <p:cNvSpPr>
              <a:spLocks noChangeArrowheads="1"/>
            </p:cNvSpPr>
            <p:nvPr/>
          </p:nvSpPr>
          <p:spPr bwMode="auto">
            <a:xfrm>
              <a:off x="2230" y="2734"/>
              <a:ext cx="55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7299" name="Line 99"/>
            <p:cNvSpPr>
              <a:spLocks noChangeShapeType="1"/>
            </p:cNvSpPr>
            <p:nvPr/>
          </p:nvSpPr>
          <p:spPr bwMode="auto">
            <a:xfrm>
              <a:off x="2403" y="2656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00" name="Rectangle 100"/>
            <p:cNvSpPr>
              <a:spLocks noChangeArrowheads="1"/>
            </p:cNvSpPr>
            <p:nvPr/>
          </p:nvSpPr>
          <p:spPr bwMode="auto">
            <a:xfrm>
              <a:off x="2406" y="2734"/>
              <a:ext cx="55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301" name="Line 101"/>
            <p:cNvSpPr>
              <a:spLocks noChangeShapeType="1"/>
            </p:cNvSpPr>
            <p:nvPr/>
          </p:nvSpPr>
          <p:spPr bwMode="auto">
            <a:xfrm>
              <a:off x="2580" y="2656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02" name="Rectangle 102"/>
            <p:cNvSpPr>
              <a:spLocks noChangeArrowheads="1"/>
            </p:cNvSpPr>
            <p:nvPr/>
          </p:nvSpPr>
          <p:spPr bwMode="auto">
            <a:xfrm>
              <a:off x="2583" y="2734"/>
              <a:ext cx="55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7303" name="Line 103"/>
            <p:cNvSpPr>
              <a:spLocks noChangeShapeType="1"/>
            </p:cNvSpPr>
            <p:nvPr/>
          </p:nvSpPr>
          <p:spPr bwMode="auto">
            <a:xfrm>
              <a:off x="2756" y="2656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04" name="Rectangle 104"/>
            <p:cNvSpPr>
              <a:spLocks noChangeArrowheads="1"/>
            </p:cNvSpPr>
            <p:nvPr/>
          </p:nvSpPr>
          <p:spPr bwMode="auto">
            <a:xfrm>
              <a:off x="2759" y="2734"/>
              <a:ext cx="55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7305" name="Line 105"/>
            <p:cNvSpPr>
              <a:spLocks noChangeShapeType="1"/>
            </p:cNvSpPr>
            <p:nvPr/>
          </p:nvSpPr>
          <p:spPr bwMode="auto">
            <a:xfrm>
              <a:off x="2930" y="2656"/>
              <a:ext cx="1" cy="78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06" name="Rectangle 106"/>
            <p:cNvSpPr>
              <a:spLocks noChangeArrowheads="1"/>
            </p:cNvSpPr>
            <p:nvPr/>
          </p:nvSpPr>
          <p:spPr bwMode="auto">
            <a:xfrm>
              <a:off x="2933" y="2734"/>
              <a:ext cx="55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7307" name="Rectangle 107"/>
            <p:cNvSpPr>
              <a:spLocks noChangeArrowheads="1"/>
            </p:cNvSpPr>
            <p:nvPr/>
          </p:nvSpPr>
          <p:spPr bwMode="auto">
            <a:xfrm>
              <a:off x="1626" y="3898"/>
              <a:ext cx="83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-7</a:t>
              </a:r>
              <a:endParaRPr lang="en-US"/>
            </a:p>
          </p:txBody>
        </p:sp>
        <p:sp>
          <p:nvSpPr>
            <p:cNvPr id="7308" name="Line 108"/>
            <p:cNvSpPr>
              <a:spLocks noChangeShapeType="1"/>
            </p:cNvSpPr>
            <p:nvPr/>
          </p:nvSpPr>
          <p:spPr bwMode="auto">
            <a:xfrm>
              <a:off x="1684" y="3958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09" name="Rectangle 109"/>
            <p:cNvSpPr>
              <a:spLocks noChangeArrowheads="1"/>
            </p:cNvSpPr>
            <p:nvPr/>
          </p:nvSpPr>
          <p:spPr bwMode="auto">
            <a:xfrm>
              <a:off x="1626" y="3718"/>
              <a:ext cx="83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-6</a:t>
              </a:r>
              <a:endParaRPr lang="en-US"/>
            </a:p>
          </p:txBody>
        </p:sp>
        <p:sp>
          <p:nvSpPr>
            <p:cNvPr id="7310" name="Line 110"/>
            <p:cNvSpPr>
              <a:spLocks noChangeShapeType="1"/>
            </p:cNvSpPr>
            <p:nvPr/>
          </p:nvSpPr>
          <p:spPr bwMode="auto">
            <a:xfrm>
              <a:off x="1684" y="3778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11" name="Rectangle 111"/>
            <p:cNvSpPr>
              <a:spLocks noChangeArrowheads="1"/>
            </p:cNvSpPr>
            <p:nvPr/>
          </p:nvSpPr>
          <p:spPr bwMode="auto">
            <a:xfrm>
              <a:off x="1626" y="3538"/>
              <a:ext cx="83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7312" name="Line 112"/>
            <p:cNvSpPr>
              <a:spLocks noChangeShapeType="1"/>
            </p:cNvSpPr>
            <p:nvPr/>
          </p:nvSpPr>
          <p:spPr bwMode="auto">
            <a:xfrm>
              <a:off x="1684" y="3598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13" name="Rectangle 113"/>
            <p:cNvSpPr>
              <a:spLocks noChangeArrowheads="1"/>
            </p:cNvSpPr>
            <p:nvPr/>
          </p:nvSpPr>
          <p:spPr bwMode="auto">
            <a:xfrm>
              <a:off x="1626" y="3358"/>
              <a:ext cx="83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-4</a:t>
              </a:r>
              <a:endParaRPr lang="en-US"/>
            </a:p>
          </p:txBody>
        </p:sp>
        <p:sp>
          <p:nvSpPr>
            <p:cNvPr id="7314" name="Line 114"/>
            <p:cNvSpPr>
              <a:spLocks noChangeShapeType="1"/>
            </p:cNvSpPr>
            <p:nvPr/>
          </p:nvSpPr>
          <p:spPr bwMode="auto">
            <a:xfrm>
              <a:off x="1684" y="3418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15" name="Rectangle 115"/>
            <p:cNvSpPr>
              <a:spLocks noChangeArrowheads="1"/>
            </p:cNvSpPr>
            <p:nvPr/>
          </p:nvSpPr>
          <p:spPr bwMode="auto">
            <a:xfrm>
              <a:off x="1626" y="3178"/>
              <a:ext cx="83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7316" name="Line 116"/>
            <p:cNvSpPr>
              <a:spLocks noChangeShapeType="1"/>
            </p:cNvSpPr>
            <p:nvPr/>
          </p:nvSpPr>
          <p:spPr bwMode="auto">
            <a:xfrm>
              <a:off x="1684" y="3238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17" name="Rectangle 117"/>
            <p:cNvSpPr>
              <a:spLocks noChangeArrowheads="1"/>
            </p:cNvSpPr>
            <p:nvPr/>
          </p:nvSpPr>
          <p:spPr bwMode="auto">
            <a:xfrm>
              <a:off x="1626" y="2998"/>
              <a:ext cx="83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7318" name="Line 118"/>
            <p:cNvSpPr>
              <a:spLocks noChangeShapeType="1"/>
            </p:cNvSpPr>
            <p:nvPr/>
          </p:nvSpPr>
          <p:spPr bwMode="auto">
            <a:xfrm>
              <a:off x="1684" y="3058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19" name="Rectangle 119"/>
            <p:cNvSpPr>
              <a:spLocks noChangeArrowheads="1"/>
            </p:cNvSpPr>
            <p:nvPr/>
          </p:nvSpPr>
          <p:spPr bwMode="auto">
            <a:xfrm>
              <a:off x="1626" y="2818"/>
              <a:ext cx="83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7320" name="Line 120"/>
            <p:cNvSpPr>
              <a:spLocks noChangeShapeType="1"/>
            </p:cNvSpPr>
            <p:nvPr/>
          </p:nvSpPr>
          <p:spPr bwMode="auto">
            <a:xfrm>
              <a:off x="1684" y="2878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21" name="Rectangle 121"/>
            <p:cNvSpPr>
              <a:spLocks noChangeArrowheads="1"/>
            </p:cNvSpPr>
            <p:nvPr/>
          </p:nvSpPr>
          <p:spPr bwMode="auto">
            <a:xfrm>
              <a:off x="1654" y="2452"/>
              <a:ext cx="55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322" name="Line 122"/>
            <p:cNvSpPr>
              <a:spLocks noChangeShapeType="1"/>
            </p:cNvSpPr>
            <p:nvPr/>
          </p:nvSpPr>
          <p:spPr bwMode="auto">
            <a:xfrm>
              <a:off x="1684" y="251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23" name="Rectangle 123"/>
            <p:cNvSpPr>
              <a:spLocks noChangeArrowheads="1"/>
            </p:cNvSpPr>
            <p:nvPr/>
          </p:nvSpPr>
          <p:spPr bwMode="auto">
            <a:xfrm>
              <a:off x="1654" y="2272"/>
              <a:ext cx="55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324" name="Line 124"/>
            <p:cNvSpPr>
              <a:spLocks noChangeShapeType="1"/>
            </p:cNvSpPr>
            <p:nvPr/>
          </p:nvSpPr>
          <p:spPr bwMode="auto">
            <a:xfrm>
              <a:off x="1684" y="233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25" name="Rectangle 125"/>
            <p:cNvSpPr>
              <a:spLocks noChangeArrowheads="1"/>
            </p:cNvSpPr>
            <p:nvPr/>
          </p:nvSpPr>
          <p:spPr bwMode="auto">
            <a:xfrm>
              <a:off x="1654" y="2092"/>
              <a:ext cx="55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7326" name="Line 126"/>
            <p:cNvSpPr>
              <a:spLocks noChangeShapeType="1"/>
            </p:cNvSpPr>
            <p:nvPr/>
          </p:nvSpPr>
          <p:spPr bwMode="auto">
            <a:xfrm>
              <a:off x="1684" y="215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27" name="Rectangle 127"/>
            <p:cNvSpPr>
              <a:spLocks noChangeArrowheads="1"/>
            </p:cNvSpPr>
            <p:nvPr/>
          </p:nvSpPr>
          <p:spPr bwMode="auto">
            <a:xfrm>
              <a:off x="1654" y="1912"/>
              <a:ext cx="55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328" name="Line 128"/>
            <p:cNvSpPr>
              <a:spLocks noChangeShapeType="1"/>
            </p:cNvSpPr>
            <p:nvPr/>
          </p:nvSpPr>
          <p:spPr bwMode="auto">
            <a:xfrm>
              <a:off x="1684" y="197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29" name="Rectangle 129"/>
            <p:cNvSpPr>
              <a:spLocks noChangeArrowheads="1"/>
            </p:cNvSpPr>
            <p:nvPr/>
          </p:nvSpPr>
          <p:spPr bwMode="auto">
            <a:xfrm>
              <a:off x="1654" y="1732"/>
              <a:ext cx="55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7330" name="Line 130"/>
            <p:cNvSpPr>
              <a:spLocks noChangeShapeType="1"/>
            </p:cNvSpPr>
            <p:nvPr/>
          </p:nvSpPr>
          <p:spPr bwMode="auto">
            <a:xfrm>
              <a:off x="1684" y="179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31" name="Rectangle 131"/>
            <p:cNvSpPr>
              <a:spLocks noChangeArrowheads="1"/>
            </p:cNvSpPr>
            <p:nvPr/>
          </p:nvSpPr>
          <p:spPr bwMode="auto">
            <a:xfrm>
              <a:off x="1654" y="1552"/>
              <a:ext cx="55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6</a:t>
              </a:r>
              <a:endParaRPr lang="en-US"/>
            </a:p>
          </p:txBody>
        </p:sp>
        <p:sp>
          <p:nvSpPr>
            <p:cNvPr id="7332" name="Line 132"/>
            <p:cNvSpPr>
              <a:spLocks noChangeShapeType="1"/>
            </p:cNvSpPr>
            <p:nvPr/>
          </p:nvSpPr>
          <p:spPr bwMode="auto">
            <a:xfrm>
              <a:off x="1684" y="161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33" name="Rectangle 133"/>
            <p:cNvSpPr>
              <a:spLocks noChangeArrowheads="1"/>
            </p:cNvSpPr>
            <p:nvPr/>
          </p:nvSpPr>
          <p:spPr bwMode="auto">
            <a:xfrm>
              <a:off x="1654" y="1372"/>
              <a:ext cx="55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7</a:t>
              </a:r>
              <a:endParaRPr lang="en-US"/>
            </a:p>
          </p:txBody>
        </p:sp>
        <p:sp>
          <p:nvSpPr>
            <p:cNvPr id="7334" name="Line 134"/>
            <p:cNvSpPr>
              <a:spLocks noChangeShapeType="1"/>
            </p:cNvSpPr>
            <p:nvPr/>
          </p:nvSpPr>
          <p:spPr bwMode="auto">
            <a:xfrm>
              <a:off x="1684" y="1432"/>
              <a:ext cx="36" cy="1"/>
            </a:xfrm>
            <a:prstGeom prst="line">
              <a:avLst/>
            </a:prstGeom>
            <a:noFill/>
            <a:ln w="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7335" name="Rectangle 135"/>
            <p:cNvSpPr>
              <a:spLocks noChangeArrowheads="1"/>
            </p:cNvSpPr>
            <p:nvPr/>
          </p:nvSpPr>
          <p:spPr bwMode="auto">
            <a:xfrm>
              <a:off x="292" y="1246"/>
              <a:ext cx="2817" cy="2898"/>
            </a:xfrm>
            <a:prstGeom prst="rect">
              <a:avLst/>
            </a:prstGeom>
            <a:noFill/>
            <a:ln w="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>
                <a:latin typeface="Century Schoolbook" pitchFamily="18" charset="0"/>
              </a:endParaRPr>
            </a:p>
          </p:txBody>
        </p:sp>
      </p:grpSp>
      <p:sp>
        <p:nvSpPr>
          <p:cNvPr id="7190" name="Title 1"/>
          <p:cNvSpPr>
            <a:spLocks noGrp="1"/>
          </p:cNvSpPr>
          <p:nvPr>
            <p:ph type="title"/>
          </p:nvPr>
        </p:nvSpPr>
        <p:spPr bwMode="auto">
          <a:xfrm>
            <a:off x="317500" y="1047750"/>
            <a:ext cx="7467600" cy="598488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en-CA" sz="2200" cap="none"/>
              <a:t>EX: FOR THE TWO PARALLEL LINES:</a:t>
            </a:r>
            <a:br>
              <a:rPr lang="en-CA" sz="2200" cap="none"/>
            </a:br>
            <a:r>
              <a:rPr lang="en-CA" sz="2200" cap="none"/>
              <a:t>A) FIND THE VERTICAL DISTANCE</a:t>
            </a:r>
            <a:br>
              <a:rPr lang="en-CA" sz="2200" cap="none"/>
            </a:br>
            <a:r>
              <a:rPr lang="en-CA" sz="2200" cap="none"/>
              <a:t>B) FIND THE HORIZONTAL DISTANCE</a:t>
            </a:r>
            <a:br>
              <a:rPr lang="en-CA" sz="2200" cap="none"/>
            </a:br>
            <a:r>
              <a:rPr lang="en-CA" sz="2200" cap="none"/>
              <a:t>C) FIND THE SHORTEST DISTANCE</a:t>
            </a: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6072188" y="546100"/>
          <a:ext cx="21939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91880" imgH="215640" progId="Equation.DSMT4">
                  <p:embed/>
                </p:oleObj>
              </mc:Choice>
              <mc:Fallback>
                <p:oleObj name="Equation" r:id="rId4" imgW="1091880" imgH="215640" progId="Equation.DSMT4">
                  <p:embed/>
                  <p:pic>
                    <p:nvPicPr>
                      <p:cNvPr id="71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2188" y="546100"/>
                        <a:ext cx="2193925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6049963" y="1090613"/>
          <a:ext cx="24257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06360" imgH="215640" progId="Equation.DSMT4">
                  <p:embed/>
                </p:oleObj>
              </mc:Choice>
              <mc:Fallback>
                <p:oleObj name="Equation" r:id="rId6" imgW="1206360" imgH="215640" progId="Equation.DSMT4">
                  <p:embed/>
                  <p:pic>
                    <p:nvPicPr>
                      <p:cNvPr id="717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9963" y="1090613"/>
                        <a:ext cx="2425700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8" name="Straight Connector 127"/>
          <p:cNvCxnSpPr/>
          <p:nvPr/>
        </p:nvCxnSpPr>
        <p:spPr>
          <a:xfrm>
            <a:off x="709613" y="1624013"/>
            <a:ext cx="4189412" cy="3070225"/>
          </a:xfrm>
          <a:prstGeom prst="line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/>
          <p:cNvCxnSpPr/>
          <p:nvPr/>
        </p:nvCxnSpPr>
        <p:spPr>
          <a:xfrm>
            <a:off x="384175" y="3824288"/>
            <a:ext cx="4160838" cy="3033712"/>
          </a:xfrm>
          <a:prstGeom prst="line">
            <a:avLst/>
          </a:prstGeom>
          <a:ln w="28575">
            <a:solidFill>
              <a:srgbClr val="0070C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592" name="Object 136"/>
          <p:cNvGraphicFramePr>
            <a:graphicFrameLocks noChangeAspect="1"/>
          </p:cNvGraphicFramePr>
          <p:nvPr/>
        </p:nvGraphicFramePr>
        <p:xfrm>
          <a:off x="5208588" y="1965325"/>
          <a:ext cx="1465262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50680" imgH="203040" progId="Equation.DSMT4">
                  <p:embed/>
                </p:oleObj>
              </mc:Choice>
              <mc:Fallback>
                <p:oleObj name="Equation" r:id="rId8" imgW="850680" imgH="203040" progId="Equation.DSMT4">
                  <p:embed/>
                  <p:pic>
                    <p:nvPicPr>
                      <p:cNvPr id="19592" name="Object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8588" y="1965325"/>
                        <a:ext cx="1465262" cy="350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593" name="Object 137"/>
          <p:cNvGraphicFramePr>
            <a:graphicFrameLocks noChangeAspect="1"/>
          </p:cNvGraphicFramePr>
          <p:nvPr/>
        </p:nvGraphicFramePr>
        <p:xfrm>
          <a:off x="7110413" y="1974850"/>
          <a:ext cx="1639887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65160" imgH="203040" progId="Equation.DSMT4">
                  <p:embed/>
                </p:oleObj>
              </mc:Choice>
              <mc:Fallback>
                <p:oleObj name="Equation" r:id="rId10" imgW="965160" imgH="203040" progId="Equation.DSMT4">
                  <p:embed/>
                  <p:pic>
                    <p:nvPicPr>
                      <p:cNvPr id="19593" name="Object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0413" y="1974850"/>
                        <a:ext cx="1639887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3" name="Left-Right Arrow 272"/>
          <p:cNvSpPr/>
          <p:nvPr/>
        </p:nvSpPr>
        <p:spPr>
          <a:xfrm rot="5400000">
            <a:off x="1450181" y="4125120"/>
            <a:ext cx="2466975" cy="309562"/>
          </a:xfrm>
          <a:prstGeom prst="leftRightArrow">
            <a:avLst/>
          </a:prstGeom>
          <a:solidFill>
            <a:srgbClr val="FF000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4" name="Left-Right Arrow 273"/>
          <p:cNvSpPr/>
          <p:nvPr/>
        </p:nvSpPr>
        <p:spPr>
          <a:xfrm>
            <a:off x="1009650" y="4148138"/>
            <a:ext cx="3316288" cy="260350"/>
          </a:xfrm>
          <a:prstGeom prst="leftRightArrow">
            <a:avLst/>
          </a:prstGeom>
          <a:solidFill>
            <a:srgbClr val="00B0F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5" name="TextBox 274"/>
          <p:cNvSpPr txBox="1">
            <a:spLocks noChangeArrowheads="1"/>
          </p:cNvSpPr>
          <p:nvPr/>
        </p:nvSpPr>
        <p:spPr bwMode="auto">
          <a:xfrm>
            <a:off x="4940300" y="2374900"/>
            <a:ext cx="812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entury Schoolbook" pitchFamily="18" charset="0"/>
              </a:rPr>
              <a:t>Y-Int:</a:t>
            </a:r>
          </a:p>
        </p:txBody>
      </p:sp>
      <p:sp>
        <p:nvSpPr>
          <p:cNvPr id="278" name="TextBox 277"/>
          <p:cNvSpPr txBox="1">
            <a:spLocks noChangeArrowheads="1"/>
          </p:cNvSpPr>
          <p:nvPr/>
        </p:nvSpPr>
        <p:spPr bwMode="auto">
          <a:xfrm>
            <a:off x="5051425" y="3222625"/>
            <a:ext cx="1611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entury Schoolbook" pitchFamily="18" charset="0"/>
              </a:rPr>
              <a:t>Vertical Dist:</a:t>
            </a:r>
          </a:p>
        </p:txBody>
      </p:sp>
      <p:graphicFrame>
        <p:nvGraphicFramePr>
          <p:cNvPr id="19598" name="Object 142"/>
          <p:cNvGraphicFramePr>
            <a:graphicFrameLocks noChangeAspect="1"/>
          </p:cNvGraphicFramePr>
          <p:nvPr/>
        </p:nvGraphicFramePr>
        <p:xfrm>
          <a:off x="5765800" y="2386013"/>
          <a:ext cx="919163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33160" imgH="203040" progId="Equation.DSMT4">
                  <p:embed/>
                </p:oleObj>
              </mc:Choice>
              <mc:Fallback>
                <p:oleObj name="Equation" r:id="rId12" imgW="533160" imgH="203040" progId="Equation.DSMT4">
                  <p:embed/>
                  <p:pic>
                    <p:nvPicPr>
                      <p:cNvPr id="19598" name="Object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5800" y="2386013"/>
                        <a:ext cx="919163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599" name="Object 143"/>
          <p:cNvGraphicFramePr>
            <a:graphicFrameLocks noChangeAspect="1"/>
          </p:cNvGraphicFramePr>
          <p:nvPr/>
        </p:nvGraphicFramePr>
        <p:xfrm>
          <a:off x="5897563" y="2794000"/>
          <a:ext cx="677862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93480" imgH="203040" progId="Equation.DSMT4">
                  <p:embed/>
                </p:oleObj>
              </mc:Choice>
              <mc:Fallback>
                <p:oleObj name="Equation" r:id="rId14" imgW="393480" imgH="203040" progId="Equation.DSMT4">
                  <p:embed/>
                  <p:pic>
                    <p:nvPicPr>
                      <p:cNvPr id="19599" name="Object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7563" y="2794000"/>
                        <a:ext cx="677862" cy="350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600" name="Object 144"/>
          <p:cNvGraphicFramePr>
            <a:graphicFrameLocks noChangeAspect="1"/>
          </p:cNvGraphicFramePr>
          <p:nvPr/>
        </p:nvGraphicFramePr>
        <p:xfrm>
          <a:off x="7559675" y="2397125"/>
          <a:ext cx="1093788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34680" imgH="203040" progId="Equation.DSMT4">
                  <p:embed/>
                </p:oleObj>
              </mc:Choice>
              <mc:Fallback>
                <p:oleObj name="Equation" r:id="rId16" imgW="634680" imgH="203040" progId="Equation.DSMT4">
                  <p:embed/>
                  <p:pic>
                    <p:nvPicPr>
                      <p:cNvPr id="19600" name="Object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9675" y="2397125"/>
                        <a:ext cx="1093788" cy="350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601" name="Object 145"/>
          <p:cNvGraphicFramePr>
            <a:graphicFrameLocks noChangeAspect="1"/>
          </p:cNvGraphicFramePr>
          <p:nvPr/>
        </p:nvGraphicFramePr>
        <p:xfrm>
          <a:off x="7702550" y="2805113"/>
          <a:ext cx="831850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82400" imgH="203040" progId="Equation.DSMT4">
                  <p:embed/>
                </p:oleObj>
              </mc:Choice>
              <mc:Fallback>
                <p:oleObj name="Equation" r:id="rId18" imgW="482400" imgH="203040" progId="Equation.DSMT4">
                  <p:embed/>
                  <p:pic>
                    <p:nvPicPr>
                      <p:cNvPr id="19601" name="Object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2550" y="2805113"/>
                        <a:ext cx="831850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602" name="Object 146"/>
          <p:cNvGraphicFramePr>
            <a:graphicFrameLocks noChangeAspect="1"/>
          </p:cNvGraphicFramePr>
          <p:nvPr/>
        </p:nvGraphicFramePr>
        <p:xfrm>
          <a:off x="6645275" y="3254375"/>
          <a:ext cx="122396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11000" imgH="253800" progId="Equation.DSMT4">
                  <p:embed/>
                </p:oleObj>
              </mc:Choice>
              <mc:Fallback>
                <p:oleObj name="Equation" r:id="rId20" imgW="711000" imgH="253800" progId="Equation.DSMT4">
                  <p:embed/>
                  <p:pic>
                    <p:nvPicPr>
                      <p:cNvPr id="19602" name="Object 1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5275" y="3254375"/>
                        <a:ext cx="1223963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603" name="Object 147"/>
          <p:cNvGraphicFramePr>
            <a:graphicFrameLocks noChangeAspect="1"/>
          </p:cNvGraphicFramePr>
          <p:nvPr/>
        </p:nvGraphicFramePr>
        <p:xfrm>
          <a:off x="7950200" y="3316288"/>
          <a:ext cx="436563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53800" imgH="177480" progId="Equation.DSMT4">
                  <p:embed/>
                </p:oleObj>
              </mc:Choice>
              <mc:Fallback>
                <p:oleObj name="Equation" r:id="rId22" imgW="253800" imgH="177480" progId="Equation.DSMT4">
                  <p:embed/>
                  <p:pic>
                    <p:nvPicPr>
                      <p:cNvPr id="19603" name="Object 1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0200" y="3316288"/>
                        <a:ext cx="436563" cy="306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7" name="TextBox 286"/>
          <p:cNvSpPr txBox="1">
            <a:spLocks noChangeArrowheads="1"/>
          </p:cNvSpPr>
          <p:nvPr/>
        </p:nvSpPr>
        <p:spPr bwMode="auto">
          <a:xfrm>
            <a:off x="5024438" y="3783013"/>
            <a:ext cx="8128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entury Schoolbook" pitchFamily="18" charset="0"/>
              </a:rPr>
              <a:t>X-Int:</a:t>
            </a:r>
          </a:p>
        </p:txBody>
      </p:sp>
      <p:sp>
        <p:nvSpPr>
          <p:cNvPr id="288" name="TextBox 287"/>
          <p:cNvSpPr txBox="1">
            <a:spLocks noChangeArrowheads="1"/>
          </p:cNvSpPr>
          <p:nvPr/>
        </p:nvSpPr>
        <p:spPr bwMode="auto">
          <a:xfrm>
            <a:off x="4959350" y="4657725"/>
            <a:ext cx="1900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entury Schoolbook" pitchFamily="18" charset="0"/>
              </a:rPr>
              <a:t>Horizontal Dist:</a:t>
            </a:r>
          </a:p>
        </p:txBody>
      </p:sp>
      <p:graphicFrame>
        <p:nvGraphicFramePr>
          <p:cNvPr id="289" name="Object 150"/>
          <p:cNvGraphicFramePr>
            <a:graphicFrameLocks noChangeAspect="1"/>
          </p:cNvGraphicFramePr>
          <p:nvPr/>
        </p:nvGraphicFramePr>
        <p:xfrm>
          <a:off x="5848350" y="3814763"/>
          <a:ext cx="91916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533160" imgH="177480" progId="Equation.DSMT4">
                  <p:embed/>
                </p:oleObj>
              </mc:Choice>
              <mc:Fallback>
                <p:oleObj name="Equation" r:id="rId24" imgW="533160" imgH="177480" progId="Equation.DSMT4">
                  <p:embed/>
                  <p:pic>
                    <p:nvPicPr>
                      <p:cNvPr id="289" name="Object 1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8350" y="3814763"/>
                        <a:ext cx="919163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0" name="Object 151"/>
          <p:cNvGraphicFramePr>
            <a:graphicFrameLocks noChangeAspect="1"/>
          </p:cNvGraphicFramePr>
          <p:nvPr/>
        </p:nvGraphicFramePr>
        <p:xfrm>
          <a:off x="5992813" y="4222750"/>
          <a:ext cx="655637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80880" imgH="177480" progId="Equation.DSMT4">
                  <p:embed/>
                </p:oleObj>
              </mc:Choice>
              <mc:Fallback>
                <p:oleObj name="Equation" r:id="rId26" imgW="380880" imgH="177480" progId="Equation.DSMT4">
                  <p:embed/>
                  <p:pic>
                    <p:nvPicPr>
                      <p:cNvPr id="290" name="Object 1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2813" y="4222750"/>
                        <a:ext cx="655637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1" name="Object 152"/>
          <p:cNvGraphicFramePr>
            <a:graphicFrameLocks noChangeAspect="1"/>
          </p:cNvGraphicFramePr>
          <p:nvPr/>
        </p:nvGraphicFramePr>
        <p:xfrm>
          <a:off x="7643813" y="3825875"/>
          <a:ext cx="1093787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34680" imgH="177480" progId="Equation.DSMT4">
                  <p:embed/>
                </p:oleObj>
              </mc:Choice>
              <mc:Fallback>
                <p:oleObj name="Equation" r:id="rId28" imgW="634680" imgH="177480" progId="Equation.DSMT4">
                  <p:embed/>
                  <p:pic>
                    <p:nvPicPr>
                      <p:cNvPr id="291" name="Object 1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43813" y="3825875"/>
                        <a:ext cx="1093787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2" name="Object 153"/>
          <p:cNvGraphicFramePr>
            <a:graphicFrameLocks noChangeAspect="1"/>
          </p:cNvGraphicFramePr>
          <p:nvPr/>
        </p:nvGraphicFramePr>
        <p:xfrm>
          <a:off x="7796213" y="4233863"/>
          <a:ext cx="8112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469800" imgH="177480" progId="Equation.DSMT4">
                  <p:embed/>
                </p:oleObj>
              </mc:Choice>
              <mc:Fallback>
                <p:oleObj name="Equation" r:id="rId30" imgW="469800" imgH="177480" progId="Equation.DSMT4">
                  <p:embed/>
                  <p:pic>
                    <p:nvPicPr>
                      <p:cNvPr id="292" name="Object 1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6213" y="4233863"/>
                        <a:ext cx="811212" cy="307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3" name="Object 154"/>
          <p:cNvGraphicFramePr>
            <a:graphicFrameLocks noChangeAspect="1"/>
          </p:cNvGraphicFramePr>
          <p:nvPr/>
        </p:nvGraphicFramePr>
        <p:xfrm>
          <a:off x="6754813" y="4648200"/>
          <a:ext cx="120173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698400" imgH="253800" progId="Equation.DSMT4">
                  <p:embed/>
                </p:oleObj>
              </mc:Choice>
              <mc:Fallback>
                <p:oleObj name="Equation" r:id="rId32" imgW="698400" imgH="253800" progId="Equation.DSMT4">
                  <p:embed/>
                  <p:pic>
                    <p:nvPicPr>
                      <p:cNvPr id="293" name="Object 1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4813" y="4648200"/>
                        <a:ext cx="1201737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4" name="Object 155"/>
          <p:cNvGraphicFramePr>
            <a:graphicFrameLocks noChangeAspect="1"/>
          </p:cNvGraphicFramePr>
          <p:nvPr/>
        </p:nvGraphicFramePr>
        <p:xfrm>
          <a:off x="8007350" y="4695825"/>
          <a:ext cx="546100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317160" imgH="164880" progId="Equation.DSMT4">
                  <p:embed/>
                </p:oleObj>
              </mc:Choice>
              <mc:Fallback>
                <p:oleObj name="Equation" r:id="rId34" imgW="317160" imgH="164880" progId="Equation.DSMT4">
                  <p:embed/>
                  <p:pic>
                    <p:nvPicPr>
                      <p:cNvPr id="294" name="Object 1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7350" y="4695825"/>
                        <a:ext cx="546100" cy="284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5" name="Oval 294"/>
          <p:cNvSpPr/>
          <p:nvPr/>
        </p:nvSpPr>
        <p:spPr>
          <a:xfrm>
            <a:off x="2625725" y="3022600"/>
            <a:ext cx="101600" cy="968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6" name="Oval 295"/>
          <p:cNvSpPr/>
          <p:nvPr/>
        </p:nvSpPr>
        <p:spPr>
          <a:xfrm>
            <a:off x="4292600" y="4211638"/>
            <a:ext cx="101600" cy="968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7" name="Oval 296"/>
          <p:cNvSpPr/>
          <p:nvPr/>
        </p:nvSpPr>
        <p:spPr>
          <a:xfrm>
            <a:off x="950913" y="4227513"/>
            <a:ext cx="101600" cy="968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8" name="Oval 297"/>
          <p:cNvSpPr/>
          <p:nvPr/>
        </p:nvSpPr>
        <p:spPr>
          <a:xfrm>
            <a:off x="2619375" y="5457825"/>
            <a:ext cx="100013" cy="968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9" name="Left-Right Arrow 298"/>
          <p:cNvSpPr/>
          <p:nvPr/>
        </p:nvSpPr>
        <p:spPr>
          <a:xfrm rot="5400000">
            <a:off x="1452562" y="4127501"/>
            <a:ext cx="2468563" cy="309562"/>
          </a:xfrm>
          <a:prstGeom prst="leftRightArrow">
            <a:avLst/>
          </a:prstGeom>
          <a:solidFill>
            <a:srgbClr val="FF000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0" name="Right Triangle 299"/>
          <p:cNvSpPr/>
          <p:nvPr/>
        </p:nvSpPr>
        <p:spPr>
          <a:xfrm>
            <a:off x="996950" y="1828800"/>
            <a:ext cx="3355975" cy="2455863"/>
          </a:xfrm>
          <a:prstGeom prst="rtTriangle">
            <a:avLst/>
          </a:prstGeom>
          <a:solidFill>
            <a:srgbClr val="92D050">
              <a:alpha val="3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1" name="TextBox 300"/>
          <p:cNvSpPr txBox="1">
            <a:spLocks noChangeArrowheads="1"/>
          </p:cNvSpPr>
          <p:nvPr/>
        </p:nvSpPr>
        <p:spPr bwMode="auto">
          <a:xfrm>
            <a:off x="4975225" y="5260975"/>
            <a:ext cx="1743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>
                <a:latin typeface="Century Schoolbook" pitchFamily="18" charset="0"/>
              </a:rPr>
              <a:t>Shortest Dist=</a:t>
            </a:r>
          </a:p>
        </p:txBody>
      </p:sp>
      <p:graphicFrame>
        <p:nvGraphicFramePr>
          <p:cNvPr id="302" name="Object 156"/>
          <p:cNvGraphicFramePr>
            <a:graphicFrameLocks noChangeAspect="1"/>
          </p:cNvGraphicFramePr>
          <p:nvPr/>
        </p:nvGraphicFramePr>
        <p:xfrm>
          <a:off x="6726238" y="5143500"/>
          <a:ext cx="1420812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6" imgW="990360" imgH="457200" progId="Equation.DSMT4">
                  <p:embed/>
                </p:oleObj>
              </mc:Choice>
              <mc:Fallback>
                <p:oleObj name="Equation" r:id="rId36" imgW="990360" imgH="457200" progId="Equation.DSMT4">
                  <p:embed/>
                  <p:pic>
                    <p:nvPicPr>
                      <p:cNvPr id="302" name="Object 1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6238" y="5143500"/>
                        <a:ext cx="1420812" cy="655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04" name="Straight Arrow Connector 303"/>
          <p:cNvCxnSpPr>
            <a:stCxn id="300" idx="2"/>
          </p:cNvCxnSpPr>
          <p:nvPr/>
        </p:nvCxnSpPr>
        <p:spPr>
          <a:xfrm rot="5400000" flipH="1" flipV="1">
            <a:off x="731043" y="2913857"/>
            <a:ext cx="1636713" cy="1104900"/>
          </a:xfrm>
          <a:prstGeom prst="straightConnector1">
            <a:avLst/>
          </a:prstGeom>
          <a:ln w="44450">
            <a:solidFill>
              <a:srgbClr val="0070C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613" name="Object 157"/>
          <p:cNvGraphicFramePr>
            <a:graphicFrameLocks noChangeAspect="1"/>
          </p:cNvGraphicFramePr>
          <p:nvPr/>
        </p:nvGraphicFramePr>
        <p:xfrm>
          <a:off x="6027738" y="5822950"/>
          <a:ext cx="820737" cy="655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571320" imgH="457200" progId="Equation.DSMT4">
                  <p:embed/>
                </p:oleObj>
              </mc:Choice>
              <mc:Fallback>
                <p:oleObj name="Equation" r:id="rId38" imgW="571320" imgH="457200" progId="Equation.DSMT4">
                  <p:embed/>
                  <p:pic>
                    <p:nvPicPr>
                      <p:cNvPr id="19613" name="Object 1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27738" y="5822950"/>
                        <a:ext cx="820737" cy="655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614" name="Object 158"/>
          <p:cNvGraphicFramePr>
            <a:graphicFrameLocks noChangeAspect="1"/>
          </p:cNvGraphicFramePr>
          <p:nvPr/>
        </p:nvGraphicFramePr>
        <p:xfrm>
          <a:off x="6911975" y="5976938"/>
          <a:ext cx="1882775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914400" imgH="177480" progId="Equation.DSMT4">
                  <p:embed/>
                </p:oleObj>
              </mc:Choice>
              <mc:Fallback>
                <p:oleObj name="Equation" r:id="rId40" imgW="914400" imgH="177480" progId="Equation.DSMT4">
                  <p:embed/>
                  <p:pic>
                    <p:nvPicPr>
                      <p:cNvPr id="19614" name="Object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1975" y="5976938"/>
                        <a:ext cx="1882775" cy="3667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42"/>
              </a:rPr>
              <a:t>www.BCMath.ca</a:t>
            </a:r>
            <a:r>
              <a:rPr lang="en-US" sz="1000" dirty="0"/>
              <a:t>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9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9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9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9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9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9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9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1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2" dur="20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6" presetClass="entr" presetSubtype="4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77" dur="20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2" dur="20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9704E-6 L -0.18628 -0.17669 " pathEditMode="relative" rAng="0" ptsTypes="AA">
                                      <p:cBhvr>
                                        <p:cTn id="190" dur="2000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00" y="-8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20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05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19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19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" grpId="0" animBg="1"/>
      <p:bldP spid="273" grpId="1" animBg="1"/>
      <p:bldP spid="274" grpId="0" animBg="1"/>
      <p:bldP spid="275" grpId="0"/>
      <p:bldP spid="278" grpId="0"/>
      <p:bldP spid="287" grpId="0"/>
      <p:bldP spid="288" grpId="0"/>
      <p:bldP spid="295" grpId="0" animBg="1"/>
      <p:bldP spid="296" grpId="0" animBg="1"/>
      <p:bldP spid="297" grpId="0" animBg="1"/>
      <p:bldP spid="298" grpId="0" animBg="1"/>
      <p:bldP spid="299" grpId="0" animBg="1"/>
      <p:bldP spid="299" grpId="1" animBg="1"/>
      <p:bldP spid="300" grpId="0" animBg="1"/>
      <p:bldP spid="30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PASSING_SCORE" val="100.0000000000"/>
  <p:tag name="ISPRING_RESOURCE_PATHS_HASH" val="e3a1cf56a5a4a9275d2ee6fb5b81e67f6ee1e015"/>
  <p:tag name="ISPRING_RESOURCE_PATHS_HASH_2" val="47f5fd25cd5132e885c868c19b665eb54f3"/>
  <p:tag name="GENSWF_OUTPUT_FILE_NAME" val="m10hc74"/>
  <p:tag name="ISPRING_LMS_API_VERSION" val="SCORM 2004 (4th edition)"/>
  <p:tag name="ISPRING_ULTRA_SCORM_COURCE_TITLE" val="M12H Section 7.4 Shortest Distance Formula"/>
  <p:tag name="ISPRING_ULTRA_SCORM_COURSE_ID" val="C157B734-DF2C-4D9B-B8B6-A3EA5BD1A544"/>
  <p:tag name="ISPRING_CMI5_LAUNCH_METHOD" val="any window"/>
  <p:tag name="ISPRING_SCORM_RATE_SLIDES" val="1"/>
  <p:tag name="ISPRINGCLOUDFOLDERID" val="1"/>
  <p:tag name="ISPRINGONLINEFOLDERID" val="1"/>
  <p:tag name="ISPRING_OUTPUT_FOLDER" val="[[&quot;\uFFFD\uFFFDQj{D1961B4B-4104-4DBD-91AB-5334FB564497}&quot;,&quot;C:\\Users\\e15108\\Documents\\Website BCMATH\\m12h\\Online Notes&quot;]]"/>
  <p:tag name="ISPRING_PRESENTATION_TITLE" val="M12H Section 7.4 Shortest Distance Formula"/>
  <p:tag name="ISPRING_FIRST_PUBLISH" val="1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watermarkUrl&quot;:&quot;https://&quot;,&quot;openWatermarkWebPageInNewWindow&quot;:&quot;T_FALSE&quot;,&quot;displayAfterEnabled&quot;:&quot;T_FALSE&quot;,&quot;displayUntilEnabled&quot;:&quot;T_FALSE&quot;,&quot;domainRestrictionEnabled&quot;:&quot;T_TRUE&quot;,&quot;domainRestriction&quot;:&quot;www.bcmath.ca;bcmath.ca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78BAD69-F169-4AA0-B59C-DF9A42705FE2}:27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3A7D184-BB02-4246-88FB-D34F1B3A86BC}:26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0F462A1-E7A0-41C2-B129-EB0C0101420F}:26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BE724AE-57D4-458D-89C1-C48C04EA4F9B}:26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2F04CC3-5A7B-44B0-9952-4C1E189B5F54}:26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C8834D5-EC2A-4193-AD7A-05B21B2DBE77}:26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E89CEC12-C591-4B68-80A5-270C45AC8A34}:26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CBAD321C-26E4-445A-8E36-3B33BBC615CF}:26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AC6CF74D-FA22-4856-8B10-CFE1083BED32}:27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7371</TotalTime>
  <Words>590</Words>
  <Application>Microsoft Office PowerPoint</Application>
  <PresentationFormat>On-screen Show (4:3)</PresentationFormat>
  <Paragraphs>151</Paragraphs>
  <Slides>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Calibri</vt:lpstr>
      <vt:lpstr>Century Schoolbook</vt:lpstr>
      <vt:lpstr>Courier New</vt:lpstr>
      <vt:lpstr>Times New Roman</vt:lpstr>
      <vt:lpstr>Wingdings</vt:lpstr>
      <vt:lpstr>Wingdings 2</vt:lpstr>
      <vt:lpstr>Oriel</vt:lpstr>
      <vt:lpstr>Equation</vt:lpstr>
      <vt:lpstr>Section 7.4  Shortest Distance Between Lines and Points</vt:lpstr>
      <vt:lpstr>I) REVIEW: HOW TO FIND THE ALTITUDE OF A TRIANGLE</vt:lpstr>
      <vt:lpstr>I) SHORTEST DISTANCE BETWEEN A LINE &amp; A POINT</vt:lpstr>
      <vt:lpstr>EX: FIND THE SHORTEST DISTANCE FROM THE POINT R(2,2) AND LINE:</vt:lpstr>
      <vt:lpstr>PRACTICE: FIND THE SHORTEST DISTANCE FROM THE POINT R(-1,-3) AND LINE:</vt:lpstr>
      <vt:lpstr>Shortest Distance Formula</vt:lpstr>
      <vt:lpstr>PRACTICE: FIND THE SHORTEST DISTANCE FROM THE POINT R(-1,-3) AND LINE:</vt:lpstr>
      <vt:lpstr>III) HORIZONTAL/VERTICAL/SHORTEST DISTANCE BETWEEN TWO PARALLEL LINES</vt:lpstr>
      <vt:lpstr>EX: FOR THE TWO PARALLEL LINES: A) FIND THE VERTICAL DISTANCE B) FIND THE HORIZONTAL DISTANCE C) FIND THE SHORTEST DISTANCE</vt:lpstr>
    </vt:vector>
  </TitlesOfParts>
  <Company>Burnaby School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M12H Section 7.4 Shortest Distance Formula</dc:title>
  <dc:creator>dy15108</dc:creator>
  <cp:lastModifiedBy>Danny Young</cp:lastModifiedBy>
  <cp:revision>61</cp:revision>
  <dcterms:created xsi:type="dcterms:W3CDTF">2014-05-16T21:34:35Z</dcterms:created>
  <dcterms:modified xsi:type="dcterms:W3CDTF">2024-06-03T03:57:00Z</dcterms:modified>
</cp:coreProperties>
</file>